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9"/>
  </p:notesMasterIdLst>
  <p:handoutMasterIdLst>
    <p:handoutMasterId r:id="rId30"/>
  </p:handoutMasterIdLst>
  <p:sldIdLst>
    <p:sldId id="280" r:id="rId2"/>
    <p:sldId id="258" r:id="rId3"/>
    <p:sldId id="293" r:id="rId4"/>
    <p:sldId id="285" r:id="rId5"/>
    <p:sldId id="327" r:id="rId6"/>
    <p:sldId id="333" r:id="rId7"/>
    <p:sldId id="292" r:id="rId8"/>
    <p:sldId id="331" r:id="rId9"/>
    <p:sldId id="284" r:id="rId10"/>
    <p:sldId id="336" r:id="rId11"/>
    <p:sldId id="296" r:id="rId12"/>
    <p:sldId id="338" r:id="rId13"/>
    <p:sldId id="332" r:id="rId14"/>
    <p:sldId id="341" r:id="rId15"/>
    <p:sldId id="339" r:id="rId16"/>
    <p:sldId id="340" r:id="rId17"/>
    <p:sldId id="342" r:id="rId18"/>
    <p:sldId id="343" r:id="rId19"/>
    <p:sldId id="294" r:id="rId20"/>
    <p:sldId id="334" r:id="rId21"/>
    <p:sldId id="330" r:id="rId22"/>
    <p:sldId id="329" r:id="rId23"/>
    <p:sldId id="335" r:id="rId24"/>
    <p:sldId id="328" r:id="rId25"/>
    <p:sldId id="278" r:id="rId26"/>
    <p:sldId id="290" r:id="rId27"/>
    <p:sldId id="291" r:id="rId28"/>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B4"/>
    <a:srgbClr val="86846B"/>
    <a:srgbClr val="C6C4B3"/>
    <a:srgbClr val="598F1F"/>
  </p:clrMru>
</p:presentationPr>
</file>

<file path=ppt/tableStyles.xml><?xml version="1.0" encoding="utf-8"?>
<a:tblStyleLst xmlns:a="http://schemas.openxmlformats.org/drawingml/2006/main" def="{68D230F3-CF80-4859-8CE7-A43EE81993B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9" autoAdjust="0"/>
    <p:restoredTop sz="81019" autoAdjust="0"/>
  </p:normalViewPr>
  <p:slideViewPr>
    <p:cSldViewPr showGuides="1">
      <p:cViewPr>
        <p:scale>
          <a:sx n="60" d="100"/>
          <a:sy n="60" d="100"/>
        </p:scale>
        <p:origin x="-1387" y="82"/>
      </p:cViewPr>
      <p:guideLst>
        <p:guide orient="horz" pos="907"/>
        <p:guide pos="3742"/>
        <p:guide pos="2018"/>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27DA530C-82DC-4FB1-937A-46D0AE981FCC}" type="datetimeFigureOut">
              <a:rPr lang="de-DE" smtClean="0"/>
              <a:pPr/>
              <a:t>15.08.2016</a:t>
            </a:fld>
            <a:endParaRPr lang="de-DE"/>
          </a:p>
        </p:txBody>
      </p:sp>
      <p:sp>
        <p:nvSpPr>
          <p:cNvPr id="4" name="Fußzeilenplatzhalter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de-DE"/>
          </a:p>
        </p:txBody>
      </p:sp>
      <p:sp>
        <p:nvSpPr>
          <p:cNvPr id="5" name="Foliennummernplatzhalter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D38182A8-48A9-409A-95D5-01A57A129D42}"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vl1pPr>
          </a:lstStyle>
          <a:p>
            <a:endParaRPr lang="de-DE"/>
          </a:p>
        </p:txBody>
      </p:sp>
      <p:sp>
        <p:nvSpPr>
          <p:cNvPr id="3" name="Datumsplatzhalter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vl1pPr>
          </a:lstStyle>
          <a:p>
            <a:fld id="{188F08E0-311A-40C3-B295-F80AAF30ABFC}" type="datetimeFigureOut">
              <a:rPr lang="de-DE" smtClean="0"/>
              <a:pPr/>
              <a:t>15.08.2016</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0" tIns="49520" rIns="99040" bIns="49520" rtlCol="0" anchor="ctr"/>
          <a:lstStyle/>
          <a:p>
            <a:endParaRPr lang="de-DE"/>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9040" tIns="49520" rIns="99040" bIns="495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vl1pPr>
          </a:lstStyle>
          <a:p>
            <a:endParaRPr lang="de-DE"/>
          </a:p>
        </p:txBody>
      </p:sp>
      <p:sp>
        <p:nvSpPr>
          <p:cNvPr id="7" name="Foliennummernplatzhalter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vl1pPr>
          </a:lstStyle>
          <a:p>
            <a:fld id="{E7F37B36-256F-44A3-8EB0-0E1FC5470CC3}"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abu.de/gart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bu.de/tiere-und-pflanzen/saeugetiere/fledermaeuse/18829.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abu.de/tiere-und-pflanzen/saeugetiere/fledermaeuse/arten/11297.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p:spPr>
      </p:sp>
      <p:sp>
        <p:nvSpPr>
          <p:cNvPr id="22531" name="Notizenplatzhalter 2"/>
          <p:cNvSpPr>
            <a:spLocks noGrp="1"/>
          </p:cNvSpPr>
          <p:nvPr>
            <p:ph type="body" idx="1"/>
          </p:nvPr>
        </p:nvSpPr>
        <p:spPr bwMode="auto">
          <a:noFill/>
        </p:spPr>
        <p:txBody>
          <a:bodyPr/>
          <a:lstStyle/>
          <a:p>
            <a:r>
              <a:rPr lang="de-DE" dirty="0" smtClean="0"/>
              <a:t>Fledermäuse sind faszinierende Geschöpfe: Sie sehen mit ihren Ohren und fliegen mit ihren Händen durch die Nacht. Dabei stoßen sie zwar kaum auf natürliche Feinde, aber sie kämpfen mit den negativen Folgen einer intensiven Land- und Forstwirtschaft sowie der Vernichtung ihrer natürlichen Lebensräume durch den Menschen. Viele ihrer traditionellen Quartiere wurden zerstört und Nahrungsquellen reduziert. Doch Vorstellungen aus vergangenen Tagen von Fledermäusen als „Vampiren“ halten sich leider bis heute hartnäckig und schüren weiterhin unbegründete Vorurteile. Das hängt sicherlich auch damit zusammen, dass man die kleinen Flugakrobaten so selten wirklich einmal von Nahem zu Gesicht bekommt.</a:t>
            </a:r>
          </a:p>
          <a:p>
            <a:r>
              <a:rPr lang="de-DE" dirty="0" smtClean="0"/>
              <a:t>Dieser Vortrag möchte Ihnen die „Schönen der Nacht“ näher bringen und über ihren Schutz informieren. Denn Fledermausschutz ist auch immer Naturschutz in einem weiteren Sinne, von dem viele weitere Arten in Flora und Fauna profitieren.</a:t>
            </a:r>
          </a:p>
        </p:txBody>
      </p:sp>
      <p:sp>
        <p:nvSpPr>
          <p:cNvPr id="22532" name="Foliennummernplatzhalter 3"/>
          <p:cNvSpPr>
            <a:spLocks noGrp="1"/>
          </p:cNvSpPr>
          <p:nvPr>
            <p:ph type="sldNum" sz="quarter" idx="5"/>
          </p:nvPr>
        </p:nvSpPr>
        <p:spPr bwMode="auto">
          <a:noFill/>
          <a:ln>
            <a:miter lim="800000"/>
            <a:headEnd/>
            <a:tailEnd/>
          </a:ln>
        </p:spPr>
        <p:txBody>
          <a:bodyPr/>
          <a:lstStyle/>
          <a:p>
            <a:fld id="{2DE82843-D27E-4D9D-964E-1771877A2B92}"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p:spPr>
      </p:sp>
      <p:sp>
        <p:nvSpPr>
          <p:cNvPr id="107523"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b="1" dirty="0" smtClean="0"/>
              <a:t>Abgespeckt: Hungrig am Himmel</a:t>
            </a:r>
          </a:p>
          <a:p>
            <a:r>
              <a:rPr lang="de-DE" dirty="0" smtClean="0"/>
              <a:t>Unsere Landschaften haben sich im Laufe der Jahrzehnte verändert: Durch die Intensivierung der Landwirtschaft ist die Vielfalt bäuerlicher Kulturlandschaften verloren gegangen. Natürliche Feuchtgebiete und Urwälder mit Totholz mussten Äckern und strukturarmen Fichtenforsten weichen. Der Verlust an landschaftlicher Vielfalt wirkt sich auf das Angebot an bestimmten Beutetieren, z. B. größeren Nachtfaltern, Fluginsekten oder Käfern aus. Die Folge: Das Nahrungsangebot für unsere heimischen Fledermäuse schwindet.</a:t>
            </a:r>
          </a:p>
          <a:p>
            <a:endParaRPr lang="de-DE" dirty="0" smtClean="0"/>
          </a:p>
          <a:p>
            <a:r>
              <a:rPr lang="de-DE" b="1" dirty="0" smtClean="0"/>
              <a:t>Vergiftet: Ungesunde Insektennahrung</a:t>
            </a:r>
          </a:p>
          <a:p>
            <a:r>
              <a:rPr lang="de-DE" dirty="0" smtClean="0"/>
              <a:t>Mit der Beute nehmen Fledermäuse Insektizide und andere Gifte auf. Diese Giftstoffe zur „Schädlingsbekämpfung“ werden in der Landwirtschaft, der Forstwirtschaft und in Privathaushalten eingesetzt. Auch der Einsatz von chemischen Mitteln zur Parasitenbekämpfung, besonders bei landwirtschaftlichen Weidetieren, ist hier mit anzuführen, da die losungszersetzenden Insekten ebenfalls kontaminiert sind und die Pestizide in sich tragen. </a:t>
            </a:r>
          </a:p>
          <a:p>
            <a:r>
              <a:rPr lang="de-DE" dirty="0" smtClean="0"/>
              <a:t>Fressen Fledermäuse die mit Pestiziden kontaminierten Insekten, reichern sich die Giftstoffe nach und nach in den Körpern der Tiere, zum Beispiel in ihren Fettreserven, an – sie können sogar bis zum Tod führen. Auch Jungtiere sind in Gefahr, da sie die Giftstoffe über die Muttermilch aufnehmen. Die wenig widerstandsfähigen Jungtiere sind den Giften völlig schutzlos ausgeliefert. Auch erwachsene Tiere können direkt vergiftet werden. Die kontaminierten Fettreserven werden im Winterschlaf aufgezehrt und die darin gesammelten Giftstoffe in den Körper abgegeben. </a:t>
            </a:r>
          </a:p>
          <a:p>
            <a:endParaRPr lang="de-DE" sz="1300" dirty="0"/>
          </a:p>
        </p:txBody>
      </p:sp>
      <p:sp>
        <p:nvSpPr>
          <p:cNvPr id="727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73793-CD1C-4CB5-B976-5F408111EA32}" type="slidenum">
              <a:rPr lang="de-DE" smtClean="0"/>
              <a:pPr fontAlgn="base">
                <a:spcBef>
                  <a:spcPct val="0"/>
                </a:spcBef>
                <a:spcAft>
                  <a:spcPct val="0"/>
                </a:spcAft>
                <a:defRPr/>
              </a:pPr>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b="1" dirty="0" smtClean="0"/>
              <a:t>Quartiere in Höhlen, Felsspalten, Bäumen und Gebäuden</a:t>
            </a:r>
          </a:p>
          <a:p>
            <a:r>
              <a:rPr lang="de-DE" dirty="0" smtClean="0"/>
              <a:t>Fledermäuse wechseln über das Jahr verteilt ihre Quartiere: Sommer- und Winterquartiere, sie ziehen auch innerhalb des Sommers um, wenn es ihnen z. B. an einem sehr sonnigen Platz zu heiß wird.  </a:t>
            </a:r>
          </a:p>
          <a:p>
            <a:r>
              <a:rPr lang="de-DE" dirty="0" smtClean="0"/>
              <a:t> </a:t>
            </a:r>
          </a:p>
          <a:p>
            <a:r>
              <a:rPr lang="de-DE" dirty="0" smtClean="0"/>
              <a:t>Vier typische Fledermausunterkünfte:</a:t>
            </a:r>
          </a:p>
          <a:p>
            <a:pPr lvl="0">
              <a:buFont typeface="Arial" pitchFamily="34" charset="0"/>
              <a:buChar char="•"/>
            </a:pPr>
            <a:r>
              <a:rPr lang="de-DE" dirty="0" smtClean="0"/>
              <a:t>unterirdische Höhlen,</a:t>
            </a:r>
          </a:p>
          <a:p>
            <a:pPr lvl="0">
              <a:buFont typeface="Arial" pitchFamily="34" charset="0"/>
              <a:buChar char="•"/>
            </a:pPr>
            <a:r>
              <a:rPr lang="de-DE" dirty="0" smtClean="0"/>
              <a:t>Felsspalten,</a:t>
            </a:r>
          </a:p>
          <a:p>
            <a:pPr lvl="0">
              <a:buFont typeface="Arial" pitchFamily="34" charset="0"/>
              <a:buChar char="•"/>
            </a:pPr>
            <a:r>
              <a:rPr lang="de-DE" dirty="0" smtClean="0"/>
              <a:t>Bäume,</a:t>
            </a:r>
          </a:p>
          <a:p>
            <a:pPr lvl="0">
              <a:buFont typeface="Arial" pitchFamily="34" charset="0"/>
              <a:buChar char="•"/>
            </a:pPr>
            <a:r>
              <a:rPr lang="de-DE" dirty="0" smtClean="0"/>
              <a:t>Gebäude.</a:t>
            </a:r>
          </a:p>
          <a:p>
            <a:r>
              <a:rPr lang="de-DE" dirty="0" smtClean="0"/>
              <a:t> </a:t>
            </a:r>
          </a:p>
          <a:p>
            <a:r>
              <a:rPr lang="de-DE" dirty="0" smtClean="0"/>
              <a:t>In ihrer aktiven Jahreszeit, während der Sommermonate, beziehen die Flugkünstler besonders gerne Quartiere in Bäumen und an Gebäuden. Die Waldriesen bieten den Schönen der Nacht mit </a:t>
            </a:r>
            <a:r>
              <a:rPr lang="de-DE" dirty="0" err="1" smtClean="0"/>
              <a:t>Spechthöhlen</a:t>
            </a:r>
            <a:r>
              <a:rPr lang="de-DE" dirty="0" smtClean="0"/>
              <a:t>, Stammrissen, Fäulnislöchern, Rindenspalten etc. den notwendigen Schutz. So nutzen zum Beispiel </a:t>
            </a:r>
            <a:r>
              <a:rPr lang="de-DE" dirty="0" err="1" smtClean="0"/>
              <a:t>Mops</a:t>
            </a:r>
            <a:r>
              <a:rPr lang="de-DE" dirty="0" smtClean="0"/>
              <a:t>- und </a:t>
            </a:r>
            <a:r>
              <a:rPr lang="de-DE" dirty="0" err="1" smtClean="0"/>
              <a:t>Brandtfledermaus</a:t>
            </a:r>
            <a:r>
              <a:rPr lang="de-DE" dirty="0" smtClean="0"/>
              <a:t> meist höher liegende Spalten hinter Baumrinden oder -ästen, die </a:t>
            </a:r>
            <a:r>
              <a:rPr lang="de-DE" dirty="0" err="1" smtClean="0"/>
              <a:t>Bechsteinfledermaus</a:t>
            </a:r>
            <a:r>
              <a:rPr lang="de-DE" dirty="0" smtClean="0"/>
              <a:t> dagegen bewohnt Baumhöhlen in bis zu 20 Metern Höhe und mehr.</a:t>
            </a:r>
          </a:p>
          <a:p>
            <a:r>
              <a:rPr lang="de-DE" dirty="0" smtClean="0"/>
              <a:t>Viele Fledermausarten, die ursprünglich Höhlen- oder Felsspaltenbewohner waren, sind heute sehr häufig an Gebäuden anzutreffen. Denn auch Spalten in Lüftungsschlitzen, Hohlräume in Rollladenkästen oder Dachstühle bieten als Quartier Schutz oder dienen als Wochenstube. Außerdem bewohnen die Flugakrobaten gerne verlassene und verfallene Bauten wie Kirch- oder Burgruinen und nutzen diese zum Teil auch als Winterquartier.</a:t>
            </a:r>
          </a:p>
          <a:p>
            <a:r>
              <a:rPr lang="de-DE" dirty="0" smtClean="0"/>
              <a:t>Im Sommer sind unter anderem die Zwergfledermaus, Bartfledermaus, Zweifarbfledermaus, Breitflügelfledermaus oder das Graue </a:t>
            </a:r>
            <a:r>
              <a:rPr lang="de-DE" dirty="0" err="1" smtClean="0"/>
              <a:t>Langohr</a:t>
            </a:r>
            <a:r>
              <a:rPr lang="de-DE" dirty="0" smtClean="0"/>
              <a:t> häufig an Gebäuden zu finden. Mausohren nutzen gern warme Dachböden als Wochenstuben.</a:t>
            </a:r>
          </a:p>
          <a:p>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t>Wohnungsnot im Wald</a:t>
            </a:r>
          </a:p>
          <a:p>
            <a:r>
              <a:rPr lang="de-DE" dirty="0" smtClean="0"/>
              <a:t>Viele Quartiere unserer Fledermäuse werden von Menschen leider nicht nur unbewusst zerstört. Besonders höhlenreiches Altholz und potentielle zukünftige </a:t>
            </a:r>
            <a:r>
              <a:rPr lang="de-DE" dirty="0" err="1" smtClean="0"/>
              <a:t>Habitatbäume</a:t>
            </a:r>
            <a:r>
              <a:rPr lang="de-DE" dirty="0" smtClean="0"/>
              <a:t> werden immer noch aus dem Wald entfernt. Die Brennholznutzung steigt stetig an. Strukturreichtum und damit potenzieller Lebensraum schwindet. Alte Bergwerksstollen und Keller werden zugeschüttet und Höhlen für Schauzwecke ausgebaut oder von Höhlentouristen genutzt. Besonders das sogenannte Geocaching sorgt immer häufiger für Probleme. </a:t>
            </a:r>
          </a:p>
          <a:p>
            <a:endParaRPr lang="de-DE" dirty="0" smtClean="0"/>
          </a:p>
          <a:p>
            <a:r>
              <a:rPr lang="de-DE" b="1" dirty="0" smtClean="0"/>
              <a:t>Wohnungsnot in der Stadt</a:t>
            </a:r>
          </a:p>
          <a:p>
            <a:r>
              <a:rPr lang="de-DE" dirty="0" smtClean="0"/>
              <a:t>Auch bei Flugakrobaten, die an Gebäuden wohnen, herrscht Wohnungsnot: Zunehmend werden Gebäude energetisch saniert, alte Gebäude abgerissen oder umgebaut, ohne dass die Eigentümer dem Fledermausschutz genügend Aufmerksamkeit schenken. Dachböden werden renoviert oder mit Holzschutzmitteln behandelt, Hohlräume ausgeschäumt und Fugen versiegelt. Von der Erneuerung der Gebäudehülle bis zum vollständigen Abriss alter Gebäude – ohne präventive Schutzmaßnahmen führen diese Eingriffe zur Zerstörung wichtiger Lebensräume unter Dächern, hinter Fassadenverkleidungen, Fallrohren und in Fassadennischen. Meist geschieht dies ohne Vorsatz, sondern vielmehr aus Unwissenheit über die Lebensweise der Schönen der Nacht.</a:t>
            </a:r>
          </a:p>
          <a:p>
            <a:r>
              <a:rPr lang="de-DE" dirty="0" smtClean="0"/>
              <a:t> </a:t>
            </a:r>
          </a:p>
          <a:p>
            <a:r>
              <a:rPr lang="de-DE" b="1" dirty="0" smtClean="0"/>
              <a:t>Da Fledermäuse sehr </a:t>
            </a:r>
            <a:r>
              <a:rPr lang="de-DE" b="1" dirty="0" err="1" smtClean="0"/>
              <a:t>ortstreu</a:t>
            </a:r>
            <a:r>
              <a:rPr lang="de-DE" b="1" dirty="0" smtClean="0"/>
              <a:t> sind, geht mit jedem zerstörten Quartier auch ein Stück Lebensraum verloren.</a:t>
            </a:r>
            <a:endParaRPr lang="de-DE" dirty="0" smtClean="0"/>
          </a:p>
          <a:p>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p:spPr>
      </p:sp>
      <p:sp>
        <p:nvSpPr>
          <p:cNvPr id="107523" name="Notizenplatzhalter 2"/>
          <p:cNvSpPr>
            <a:spLocks noGrp="1"/>
          </p:cNvSpPr>
          <p:nvPr>
            <p:ph type="body" idx="1"/>
          </p:nvPr>
        </p:nvSpPr>
        <p:spPr bwMode="auto">
          <a:noFill/>
        </p:spPr>
        <p:txBody>
          <a:bodyPr wrap="square" numCol="1" anchor="t" anchorCtr="0" compatLnSpc="1">
            <a:prstTxWarp prst="textNoShape">
              <a:avLst/>
            </a:prstTxWarp>
          </a:bodyPr>
          <a:lstStyle/>
          <a:p>
            <a:pPr defTabSz="947684">
              <a:defRPr/>
            </a:pPr>
            <a:r>
              <a:rPr lang="de-DE" dirty="0" smtClean="0"/>
              <a:t>Der NABU unterstützt den Schutz der Fledermausarbeit in Deutschland mit verschiedenen Aktionen und Projekten. Einige von ihnen werden auf den folgenden Folien vorgestellt.</a:t>
            </a:r>
          </a:p>
        </p:txBody>
      </p:sp>
      <p:sp>
        <p:nvSpPr>
          <p:cNvPr id="727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73793-CD1C-4CB5-B976-5F408111EA32}" type="slidenum">
              <a:rPr lang="de-DE" smtClean="0"/>
              <a:pPr fontAlgn="base">
                <a:spcBef>
                  <a:spcPct val="0"/>
                </a:spcBef>
                <a:spcAft>
                  <a:spcPct val="0"/>
                </a:spcAft>
                <a:defRPr/>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p:spPr>
      </p:sp>
      <p:sp>
        <p:nvSpPr>
          <p:cNvPr id="107523"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25 verschiedene Fledermausarten gibt es in Deutschland. Die internationale Batnight bietet Ihnen die Möglichkeit, die erstaunlichen Schönen der Nacht einmal aus nächster Nähe kennen zu lernen. Sie findet traditionell am letzten Augustwochenende statt, und das mittlerweile weltweit in über 35 Ländern. In Deutschland wird sie vom NABU organisiert: NABU und LBV bieten jedes Jahr rund 200 Batnight-Veranstaltungen an!</a:t>
            </a:r>
          </a:p>
          <a:p>
            <a:r>
              <a:rPr lang="de-DE" dirty="0" smtClean="0"/>
              <a:t>Jedes Jahr gibt es eine Hauptveranstaltung, die traditionell von wechselnden Landesverbänden des NABU organisiert wird. Vor Ort finden auch in vielen regionalen Gruppen des NABU Veranstaltungen rund um die Schönen der Nacht statt.</a:t>
            </a:r>
          </a:p>
          <a:p>
            <a:r>
              <a:rPr lang="de-DE" dirty="0" smtClean="0"/>
              <a:t> </a:t>
            </a:r>
          </a:p>
          <a:p>
            <a:r>
              <a:rPr lang="de-DE" dirty="0" smtClean="0"/>
              <a:t>Das Programm der Batnight ist je nach Veranstalter sehr unterschiedlich, das kann Sie z. B. erwarten:</a:t>
            </a:r>
          </a:p>
          <a:p>
            <a:pPr lvl="0">
              <a:buFont typeface="Arial" pitchFamily="34" charset="0"/>
              <a:buChar char="•"/>
            </a:pPr>
            <a:r>
              <a:rPr lang="de-DE" dirty="0" smtClean="0"/>
              <a:t>Exkursionen (mit dem Batdetektor) durch die Jagdgebiete, Höhlenwanderungen, Quartiersbesuch in Bunkern, Kellern</a:t>
            </a:r>
          </a:p>
          <a:p>
            <a:pPr lvl="0">
              <a:buFont typeface="Arial" pitchFamily="34" charset="0"/>
              <a:buChar char="•"/>
            </a:pPr>
            <a:r>
              <a:rPr lang="de-DE" dirty="0" err="1" smtClean="0"/>
              <a:t>Netzfang</a:t>
            </a:r>
            <a:r>
              <a:rPr lang="de-DE" dirty="0" smtClean="0"/>
              <a:t> und Beringung</a:t>
            </a:r>
          </a:p>
          <a:p>
            <a:pPr lvl="0">
              <a:buFont typeface="Arial" pitchFamily="34" charset="0"/>
              <a:buChar char="•"/>
            </a:pPr>
            <a:r>
              <a:rPr lang="de-DE" dirty="0" smtClean="0"/>
              <a:t>Nachtfalter-Kino</a:t>
            </a:r>
          </a:p>
          <a:p>
            <a:pPr lvl="0">
              <a:buFont typeface="Arial" pitchFamily="34" charset="0"/>
              <a:buChar char="•"/>
            </a:pPr>
            <a:r>
              <a:rPr lang="de-DE" dirty="0" smtClean="0"/>
              <a:t>Vorträge und Lesungen rund um Fledermäuse</a:t>
            </a:r>
          </a:p>
          <a:p>
            <a:pPr lvl="0">
              <a:buFont typeface="Arial" pitchFamily="34" charset="0"/>
              <a:buChar char="•"/>
            </a:pPr>
            <a:r>
              <a:rPr lang="de-DE" dirty="0" smtClean="0"/>
              <a:t>Bauen von Fledermausquartieren</a:t>
            </a:r>
          </a:p>
          <a:p>
            <a:pPr lvl="0">
              <a:buFont typeface="Arial" pitchFamily="34" charset="0"/>
              <a:buChar char="•"/>
            </a:pPr>
            <a:r>
              <a:rPr lang="de-DE" dirty="0" smtClean="0"/>
              <a:t>Anlegen eines fledermausfreundlichen Gartens</a:t>
            </a:r>
          </a:p>
          <a:p>
            <a:pPr lvl="0">
              <a:buFont typeface="Arial" pitchFamily="34" charset="0"/>
              <a:buChar char="•"/>
            </a:pPr>
            <a:r>
              <a:rPr lang="de-DE" dirty="0" smtClean="0"/>
              <a:t>Bastelprogramm für Kinder</a:t>
            </a:r>
          </a:p>
          <a:p>
            <a:pPr defTabSz="914326">
              <a:defRPr/>
            </a:pPr>
            <a:endParaRPr lang="de-DE" sz="1300" dirty="0" smtClean="0"/>
          </a:p>
        </p:txBody>
      </p:sp>
      <p:sp>
        <p:nvSpPr>
          <p:cNvPr id="727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73793-CD1C-4CB5-B976-5F408111EA32}" type="slidenum">
              <a:rPr lang="de-DE" smtClean="0"/>
              <a:pPr fontAlgn="base">
                <a:spcBef>
                  <a:spcPct val="0"/>
                </a:spcBef>
                <a:spcAft>
                  <a:spcPct val="0"/>
                </a:spcAft>
                <a:defRPr/>
              </a:pPr>
              <a:t>14</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p:spPr>
      </p:sp>
      <p:sp>
        <p:nvSpPr>
          <p:cNvPr id="107523"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b="1" dirty="0" smtClean="0"/>
              <a:t>Materialien</a:t>
            </a:r>
          </a:p>
          <a:p>
            <a:r>
              <a:rPr lang="de-DE" dirty="0" smtClean="0"/>
              <a:t>Es mag banal klingen, aber: Auch die intensivsten Schutzbestrebungen des NABU helfen nicht nachhaltig, wenn kein Umdenken in der Öffentlichkeit stattfindet. Deshalb erstellen wir viele – oftmals kostenlose – Informationsmaterialien wie das Artenposter mit allen 25 einheimischen Fledermäusen und </a:t>
            </a:r>
            <a:r>
              <a:rPr lang="de-DE" dirty="0" err="1" smtClean="0"/>
              <a:t>Give-aways</a:t>
            </a:r>
            <a:r>
              <a:rPr lang="de-DE" dirty="0" smtClean="0"/>
              <a:t> wie Aufkleber, Postkarten und Anstecker.</a:t>
            </a:r>
          </a:p>
          <a:p>
            <a:endParaRPr lang="de-DE" dirty="0" smtClean="0"/>
          </a:p>
          <a:p>
            <a:r>
              <a:rPr lang="de-DE" b="1" dirty="0" smtClean="0"/>
              <a:t>Bundesweite Fledermaushotline</a:t>
            </a:r>
          </a:p>
          <a:p>
            <a:r>
              <a:rPr lang="de-DE" dirty="0" smtClean="0"/>
              <a:t>So unterschiedlich unsere 25 heimischen Flugakrobaten sind, so mannigfaltig sind auch die Fragen zu ihrer Lebensweise. Dafür gibt es seit 2015 die bundesweite NABU-Fledermaushotline. Dort werden besorgte Menschen („Greifen Fledermäuse Menschen an?“) professionell aufgeklärt. Aber auch Hausbesitzern, die Fledermäuse unter ihrem Dach beherbergen und eine Sanierung planen, wird fachkundig weitergeholfen. Auch wenn Sie zum Beispiel mal eine Fledermaus bei sich finden, können Sie die Hotline anrufen und sich Tipps holen.</a:t>
            </a:r>
          </a:p>
          <a:p>
            <a:r>
              <a:rPr lang="de-DE" dirty="0" smtClean="0"/>
              <a:t>Die Fledermaushotline wird von erfahrenen Mitarbeitern der NABU-Landesverbände Hessen, Schleswig-Holstein und Rheinland-Pflanz betreut.</a:t>
            </a:r>
            <a:endParaRPr lang="de-DE" sz="1300" dirty="0"/>
          </a:p>
        </p:txBody>
      </p:sp>
      <p:sp>
        <p:nvSpPr>
          <p:cNvPr id="727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73793-CD1C-4CB5-B976-5F408111EA32}" type="slidenum">
              <a:rPr lang="de-DE" smtClean="0"/>
              <a:pPr fontAlgn="base">
                <a:spcBef>
                  <a:spcPct val="0"/>
                </a:spcBef>
                <a:spcAft>
                  <a:spcPct val="0"/>
                </a:spcAft>
                <a:defRPr/>
              </a:pPr>
              <a:t>15</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p:spPr>
      </p:sp>
      <p:sp>
        <p:nvSpPr>
          <p:cNvPr id="107523"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Fledermäuse leben mitten unter uns, oft sogar unter unserem Dach. Und doch bemerken wir sie nur selten, weil sie nur nachts aktiv sind und sich tagsüber versteckt halten. Fledermäuse verursachen am Haus keinerlei Schäden, man findet nur ab und zu Fledermauskot – Guano, der sich auch hervorragend als Dünger eignet.</a:t>
            </a:r>
          </a:p>
          <a:p>
            <a:r>
              <a:rPr lang="de-DE" dirty="0" smtClean="0"/>
              <a:t>In Schleswig-Holstein, Niedersachsen, Hessen, Hamburg, Nordrhein-Westfalen und Rheinland-Pfalz zeichnet der NABU Hausbesitzer, Firmen und öffentliche Stellen aus, wenn sie sich als Fledermaus-Herbergseltern betätigen.</a:t>
            </a:r>
          </a:p>
          <a:p>
            <a:r>
              <a:rPr lang="de-DE" dirty="0" smtClean="0"/>
              <a:t>Neue wie auch bereits bestehende Fledermausfreundliche Häuser werden mit einer Plakette ausgezeichnet, dazu muss man Kontakt mit den Landesverbänden aufnehmen.</a:t>
            </a:r>
            <a:endParaRPr lang="de-DE" sz="1300" dirty="0"/>
          </a:p>
        </p:txBody>
      </p:sp>
      <p:sp>
        <p:nvSpPr>
          <p:cNvPr id="727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73793-CD1C-4CB5-B976-5F408111EA32}" type="slidenum">
              <a:rPr lang="de-DE" smtClean="0"/>
              <a:pPr fontAlgn="base">
                <a:spcBef>
                  <a:spcPct val="0"/>
                </a:spcBef>
                <a:spcAft>
                  <a:spcPct val="0"/>
                </a:spcAft>
                <a:defRPr/>
              </a:pPr>
              <a:t>16</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p:spPr>
      </p:sp>
      <p:sp>
        <p:nvSpPr>
          <p:cNvPr id="107523" name="Notizenplatzhalt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de-DE" dirty="0" smtClean="0"/>
              <a:t>Es kommt immer mal wieder vor, dass Menschen (vermeintlich) geschwächte oder verletzte Fledermaustiere finden. Was nun? Die Fledermaus-Ambulanz des NABU Schleswig-Holstein hat eine eigene Ambulanz eingerichtet; zudem informieren sie im Internet auch anschaulich und praktisch darüber, wie man ein Fledermausfindling versorgen und aufpäppeln kann und welche „guten“ Dinge man lieber nicht zur Pflege einsetzen sollte.</a:t>
            </a:r>
          </a:p>
          <a:p>
            <a:endParaRPr lang="de-DE" dirty="0" smtClean="0"/>
          </a:p>
          <a:p>
            <a:r>
              <a:rPr lang="de-DE" b="1" dirty="0" smtClean="0"/>
              <a:t>Wichtig zu beachten: Handschuhe tragen!</a:t>
            </a:r>
          </a:p>
          <a:p>
            <a:r>
              <a:rPr lang="de-DE" dirty="0" smtClean="0"/>
              <a:t>Das Risiko, sich mit Fledermaustollwut zu infizieren, ist für den Menschen grundsätzlich gering. Infizierte Fledermäuse greifen Menschen nicht aktiv an. Mit Fortschreiten der Tollwut zeigen erkrankte Fledermäuse jedoch Verhaltensstörungen: Sie wirken apathisch und fliehen nicht vor Menschen, können aber plötzlich beißen. Daher sollten Fledermäuse immer nur mit (Leder-)Handschuhen oder ähnlichen Schutzutensilien (z. B. Handtuch) angefasst werden.</a:t>
            </a:r>
          </a:p>
          <a:p>
            <a:endParaRPr lang="de-DE" dirty="0" smtClean="0"/>
          </a:p>
          <a:p>
            <a:r>
              <a:rPr lang="de-DE" b="1" dirty="0" smtClean="0"/>
              <a:t>Fledermaus-Ambulanz beim NABU Schleswig-Holstein</a:t>
            </a:r>
          </a:p>
          <a:p>
            <a:r>
              <a:rPr lang="de-DE" dirty="0" smtClean="0"/>
              <a:t>Die Fledermausambulanz ist angegliedert an die Büroräume der NABU-Landesstelle für Fledermausschutz und -forschung in Schleswig-Holstein. Im Ambulanzraum können Fledermauspatienten auch „Probefliegen“ und in der kalten Jahreszeit ist im Nebenraum auch "Winterschlafen" möglich.</a:t>
            </a:r>
          </a:p>
          <a:p>
            <a:r>
              <a:rPr lang="de-DE" dirty="0" smtClean="0"/>
              <a:t>Nur wenige </a:t>
            </a:r>
            <a:r>
              <a:rPr lang="de-DE" dirty="0" err="1" smtClean="0"/>
              <a:t>Findel</a:t>
            </a:r>
            <a:r>
              <a:rPr lang="de-DE" dirty="0" smtClean="0"/>
              <a:t>-Fledermäuse gehören in die Ambulanz. Nach ausführlicher Beratung sind die meisten Fledermaus-Finder in der Lage, den kleinen Insektenfresser selbst zu versorgen und am Fundort wieder </a:t>
            </a:r>
            <a:r>
              <a:rPr lang="de-DE" dirty="0" err="1" smtClean="0"/>
              <a:t>auszuwildern</a:t>
            </a:r>
            <a:r>
              <a:rPr lang="de-DE" dirty="0" smtClean="0"/>
              <a:t>.</a:t>
            </a:r>
          </a:p>
          <a:p>
            <a:r>
              <a:rPr lang="de-DE" dirty="0" smtClean="0"/>
              <a:t>In der Ambulanz werden geschwächte oder verletzte Fledermäuse kurzzeitig aufgenommen, aufgepäppelt und gesund gepflegt, um sie dann in der Nähe ihres Fundortes in ihrem Revier wieder </a:t>
            </a:r>
            <a:r>
              <a:rPr lang="de-DE" dirty="0" err="1" smtClean="0"/>
              <a:t>auszuwildern</a:t>
            </a:r>
            <a:r>
              <a:rPr lang="de-DE" dirty="0" smtClean="0"/>
              <a:t>. Jede Fledermaus bekommt ein „Einzelzimmer“: Eine Holzkiste mit vielen Klettermöglichkeiten, Kuscheltüchern und einem Versteck. Über jedes in der Ambulanz behandelte Tier wird ein Tagebuch geführt. Verhalten, allgemeiner Zustand, Futter- und Wassermenge sowie das Gewicht werden dokumentiert. Bei Verletzungen werden der Heilungsverlauf und bei Jungtieren die Wachstumsfortschritte festgehalten. </a:t>
            </a:r>
          </a:p>
          <a:p>
            <a:r>
              <a:rPr lang="de-DE" dirty="0" smtClean="0"/>
              <a:t>Die Ambulanz vermittelt bei verletzten Tieren auch Hilfe in Ihrer Nähe.</a:t>
            </a:r>
          </a:p>
          <a:p>
            <a:r>
              <a:rPr lang="de-DE" dirty="0" smtClean="0"/>
              <a:t> </a:t>
            </a:r>
          </a:p>
          <a:p>
            <a:r>
              <a:rPr lang="de-DE" b="1" dirty="0" smtClean="0"/>
              <a:t>Fledermäuse sind keine Haustiere! Die kleinen Flattermänner sollten nach erfolgreicher Pflege schnellstmöglich wieder am Fundort ausgewildert werden. Ein Fledermaus-Pflegling gehört nicht in Kinderhände!</a:t>
            </a:r>
          </a:p>
          <a:p>
            <a:endParaRPr lang="de-DE" dirty="0" smtClean="0"/>
          </a:p>
          <a:p>
            <a:r>
              <a:rPr lang="de-DE" b="1" dirty="0" smtClean="0"/>
              <a:t>Breitflügelfledermaus auf einer Wärmflasche (Hintergrundinfo zum Foto)</a:t>
            </a:r>
          </a:p>
          <a:p>
            <a:r>
              <a:rPr lang="de-DE" dirty="0" smtClean="0"/>
              <a:t>Bewegt sich eine Fledermaus allenfalls wie in Zeitlupe und fühlt sich kalt an (vorsichtig am Rücken fühlen), so ist sie entweder sehr geschwächt oder sie befindet sich in einer Art Kältestarre, in die Fledermäuse zum Winterschlaf oder bei Nahrungsmangel übergehen können, um Energie zu sparen. In diesem Zustand sind Fledermäuse nicht flugfähig und benötigen 10-45 Minuten, um ihre "Betriebstemperatur" (37 Grad C, wie wir Menschen) zu erreichen. Winterschlafende Fledermäuse sollten nicht unnötig aufgeweckt werden und möglichst an sicherer Stelle in Ihrem Quartier verbleiben.</a:t>
            </a:r>
          </a:p>
          <a:p>
            <a:r>
              <a:rPr lang="de-DE" dirty="0" smtClean="0"/>
              <a:t> </a:t>
            </a:r>
          </a:p>
          <a:p>
            <a:r>
              <a:rPr lang="de-DE" b="1" dirty="0" smtClean="0"/>
              <a:t>Junge Bartfledermäuse am Kuschelturm (Hintergrundinfo zum Foto)</a:t>
            </a:r>
            <a:r>
              <a:rPr lang="de-DE" dirty="0" smtClean="0"/>
              <a:t> </a:t>
            </a:r>
          </a:p>
          <a:p>
            <a:r>
              <a:rPr lang="de-DE" dirty="0" smtClean="0"/>
              <a:t>Vor allem kleine Arten wie die 3-8 Gramm leichten Zwergfledermäuse werden oft als vermeintlich hilflose Jungtiere angesehen. Junge Fledermäuse gibt es bei uns nur von Ende Mai bis Juli. In den ersten Lebenswochen sind sie entweder völlig nackt oder nur flaumig behaart. Findet man ein hilfloses Jungtier sollte man den Winzling in sein Quartier zurücksetzen. Meist findet man das Quartier in einem Haus wenige Meter vom Fundort entfernt. Kleine schwarze Kot-Krümelchen geben einen Hinweis auf das Einflugloch. Bei unbekanntem Quartier kann man das Jungtier seiner Mutter mit einem "Kuschelturm" zurückzugeben: In eine glattwandige Schüssel wird eine hohe, mit lauwarmen Wasser gefüllte Getränkeflasche gestellt. Diese überzieht man mit einer Socke. In der Dämmerung setzt man das Fledermausbaby an die Socke und stellt es katzensicher in der Nähe des Fundortes auf (evtl. äußere Fensterbank). Ist das Junge in der Lage Laut zu geben, holt die Mutter ihren Nachwuchs in der Nacht ab.</a:t>
            </a:r>
          </a:p>
          <a:p>
            <a:r>
              <a:rPr lang="de-DE" dirty="0" smtClean="0"/>
              <a:t> </a:t>
            </a:r>
          </a:p>
          <a:p>
            <a:r>
              <a:rPr lang="de-DE" dirty="0" smtClean="0"/>
              <a:t>Sollte das hilflose Jungtier am Morgen nicht abgeholt worden sein, hilft wiederum nur der Spezialist weiter. Bis Hilfe organisiert ist, sollte das Jungtier bei angenehmer Wärme (nicht in der prallen Sonne!) in einer Notfallkiste warten.</a:t>
            </a:r>
          </a:p>
          <a:p>
            <a:endParaRPr lang="de-DE" b="1" dirty="0" smtClean="0"/>
          </a:p>
          <a:p>
            <a:r>
              <a:rPr lang="de-DE" b="1" dirty="0" smtClean="0"/>
              <a:t>Wasserversorgung eines Braunen </a:t>
            </a:r>
            <a:r>
              <a:rPr lang="de-DE" b="1" dirty="0" err="1" smtClean="0"/>
              <a:t>Langohrs</a:t>
            </a:r>
            <a:r>
              <a:rPr lang="de-DE" b="1" dirty="0" smtClean="0"/>
              <a:t> (Hintergrundinfo zum Foto)</a:t>
            </a:r>
          </a:p>
          <a:p>
            <a:r>
              <a:rPr lang="de-DE" dirty="0" smtClean="0"/>
              <a:t>Möglichst rasch sollte jeder Fledermausfindling trinken. Hierzu träufeln Sie am besten einige Tropfen lauwarmes Leitungswasser mit einer kleinen Pipette oder einem Pinsel seitlich an die Maulspalte (nicht von vorn, dort befinden sich die Nasenlöcher!). Still stehendes Wasser in einem Napf erkennt eine Fledermaus nicht, sie ortet mit Ultraschall einen festen Gegenstand!</a:t>
            </a:r>
          </a:p>
          <a:p>
            <a:r>
              <a:rPr lang="de-DE" dirty="0" smtClean="0"/>
              <a:t>Als Futter bitte nur lebende oder frisch ausgedrückte Mehlwürmer aus dem Zoohandel oder Angelshop verwenden: Unsere heimischen Fledermäuse sind reine Insektenfresser. Nur ausnahmsweise fressen Fledermäuse auf Anhieb angebotene Nahrung aus dem Futternapf. Normalerweise muss ihnen die Nahrungsaufnahme mit der Pinzette mühsam beigebracht werden.</a:t>
            </a:r>
          </a:p>
          <a:p>
            <a:r>
              <a:rPr lang="de-DE" dirty="0" smtClean="0"/>
              <a:t>Bitte beachten Sie: Fledermäuse können nur fressen und trinken, wenn sie eine „Betriebstemperatur“ von 37 Grad haben. Befindet sich die Fledermaus in einer durch den Winterschlaf bedingten Kältestarre, sollte sie nicht geweckt und auch nicht eine warme Umgebung gebracht werden.</a:t>
            </a:r>
          </a:p>
          <a:p>
            <a:endParaRPr lang="de-DE" dirty="0" smtClean="0"/>
          </a:p>
          <a:p>
            <a:r>
              <a:rPr lang="de-DE" b="1" dirty="0" smtClean="0"/>
              <a:t>Großer Abendsegler auf der Waage (Hintergrundinfo zum Foto)</a:t>
            </a:r>
          </a:p>
          <a:p>
            <a:r>
              <a:rPr lang="de-DE" dirty="0" smtClean="0"/>
              <a:t>Gewichtskontrolle bei Fledermauspflegling „Luna“</a:t>
            </a:r>
            <a:endParaRPr lang="de-DE" sz="1300" dirty="0" smtClean="0"/>
          </a:p>
        </p:txBody>
      </p:sp>
      <p:sp>
        <p:nvSpPr>
          <p:cNvPr id="727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73793-CD1C-4CB5-B976-5F408111EA32}" type="slidenum">
              <a:rPr lang="de-DE" smtClean="0"/>
              <a:pPr fontAlgn="base">
                <a:spcBef>
                  <a:spcPct val="0"/>
                </a:spcBef>
                <a:spcAft>
                  <a:spcPct val="0"/>
                </a:spcAft>
                <a:defRPr/>
              </a:pPr>
              <a:t>17</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p:spPr>
      </p:sp>
      <p:sp>
        <p:nvSpPr>
          <p:cNvPr id="107523"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de-DE" b="1" dirty="0" smtClean="0"/>
              <a:t>Einsatz mit dem Batdetektor </a:t>
            </a:r>
          </a:p>
          <a:p>
            <a:r>
              <a:rPr lang="de-DE" dirty="0" smtClean="0"/>
              <a:t>Seit 2015 gibt es das Pilotprojekt </a:t>
            </a:r>
            <a:r>
              <a:rPr lang="de-DE" dirty="0" err="1" smtClean="0"/>
              <a:t>Monitoring</a:t>
            </a:r>
            <a:r>
              <a:rPr lang="de-DE" dirty="0" smtClean="0"/>
              <a:t> Fledermauszug, an dem sich Amateurfunker beteiligen können. Als Belohnung wird ein </a:t>
            </a:r>
            <a:r>
              <a:rPr lang="de-DE" dirty="0" err="1" smtClean="0"/>
              <a:t>Funkerdiplom</a:t>
            </a:r>
            <a:r>
              <a:rPr lang="de-DE" dirty="0" smtClean="0"/>
              <a:t> verliehen. Zum Hintergrund: Einige europäische Fledermausarten zeigen ein ähnliches Verhalten wie Zugvögel, sie migrieren (Fledermauszug) zwischen den Überwinterungsgebieten und den Übersommerungsgebieten mit Reproduktions-, Paarungs- und Zwischenquartieren. </a:t>
            </a:r>
          </a:p>
          <a:p>
            <a:r>
              <a:rPr lang="de-DE" dirty="0" smtClean="0"/>
              <a:t>Der Zug vom Großen und Kleinen Abendsegler, Zweifarbfledermaus und Rauhautfledermaus vollzieht sich nach bisherigen Ergebnissen von Nordosten (Sommerquartiere) nach Süden/Südwesten/Westen (Winterquartiere. Der genaue jahreszeitliche Verlauf des Fledermauszuges ist weitestgehend unbekannt. </a:t>
            </a:r>
          </a:p>
          <a:p>
            <a:endParaRPr lang="de-DE" dirty="0" smtClean="0"/>
          </a:p>
          <a:p>
            <a:r>
              <a:rPr lang="de-DE" dirty="0" smtClean="0"/>
              <a:t>Folgende Fragen sollen durch das </a:t>
            </a:r>
            <a:r>
              <a:rPr lang="de-DE" dirty="0" err="1" smtClean="0"/>
              <a:t>Monitoring</a:t>
            </a:r>
            <a:r>
              <a:rPr lang="de-DE" dirty="0" smtClean="0"/>
              <a:t> beantwortet werden:</a:t>
            </a:r>
          </a:p>
          <a:p>
            <a:pPr lvl="0">
              <a:buFont typeface="Arial" pitchFamily="34" charset="0"/>
              <a:buChar char="•"/>
            </a:pPr>
            <a:r>
              <a:rPr lang="de-DE" dirty="0" smtClean="0"/>
              <a:t>Erfolgt der Zug im Spätsommer und Frühjahr in einem Breitfrontzug?</a:t>
            </a:r>
          </a:p>
          <a:p>
            <a:pPr lvl="0">
              <a:buFont typeface="Arial" pitchFamily="34" charset="0"/>
              <a:buChar char="•"/>
            </a:pPr>
            <a:r>
              <a:rPr lang="de-DE" dirty="0" smtClean="0"/>
              <a:t>Wo befinden sich die </a:t>
            </a:r>
            <a:r>
              <a:rPr lang="de-DE" dirty="0" err="1" smtClean="0"/>
              <a:t>Hotspots</a:t>
            </a:r>
            <a:r>
              <a:rPr lang="de-DE" dirty="0" smtClean="0"/>
              <a:t> (Zugverdichtung?) während des Zuges?</a:t>
            </a:r>
          </a:p>
          <a:p>
            <a:pPr lvl="0">
              <a:buFont typeface="Arial" pitchFamily="34" charset="0"/>
              <a:buChar char="•"/>
            </a:pPr>
            <a:r>
              <a:rPr lang="de-DE" dirty="0" smtClean="0"/>
              <a:t>Gibt es Änderungen im Zugverhalten der Fledermäuse in den letzten 20 Jahren?</a:t>
            </a:r>
          </a:p>
          <a:p>
            <a:pPr lvl="0">
              <a:buFont typeface="Arial" pitchFamily="34" charset="0"/>
              <a:buChar char="•"/>
            </a:pPr>
            <a:r>
              <a:rPr lang="de-DE" dirty="0" smtClean="0"/>
              <a:t>Wie wirkt sich der Klimawandel auf Fledermauspopulationen aus?</a:t>
            </a:r>
          </a:p>
          <a:p>
            <a:pPr lvl="0">
              <a:buFont typeface="Arial" pitchFamily="34" charset="0"/>
              <a:buChar char="•"/>
            </a:pPr>
            <a:r>
              <a:rPr lang="de-DE" dirty="0" smtClean="0"/>
              <a:t>Welchen Einfluss haben Windkraftanlagen auf den Fledermauszug?</a:t>
            </a:r>
          </a:p>
          <a:p>
            <a:r>
              <a:rPr lang="de-DE" dirty="0" smtClean="0"/>
              <a:t> </a:t>
            </a:r>
          </a:p>
          <a:p>
            <a:r>
              <a:rPr lang="de-DE" dirty="0" smtClean="0"/>
              <a:t>Alle sind aufgerufen, an dem großen Gesamtwerk „</a:t>
            </a:r>
            <a:r>
              <a:rPr lang="de-DE" dirty="0" err="1" smtClean="0"/>
              <a:t>Monitoring</a:t>
            </a:r>
            <a:r>
              <a:rPr lang="de-DE" dirty="0" smtClean="0"/>
              <a:t> Fledermauszug“ mitzuwirken!</a:t>
            </a:r>
          </a:p>
          <a:p>
            <a:endParaRPr lang="de-DE" dirty="0" smtClean="0"/>
          </a:p>
          <a:p>
            <a:r>
              <a:rPr lang="de-DE" b="1" dirty="0" err="1" smtClean="0"/>
              <a:t>Netzfang</a:t>
            </a:r>
            <a:r>
              <a:rPr lang="de-DE" b="1" dirty="0" smtClean="0"/>
              <a:t> und Beringung</a:t>
            </a:r>
          </a:p>
          <a:p>
            <a:r>
              <a:rPr lang="de-DE" dirty="0" smtClean="0"/>
              <a:t>Im Fledermausschutz engagierte Gruppen untersuchen die Verbreitung und Häufigkeit von Fledermäusen in ihren jeweiligen Regionen. Eine Methode, die dabei zum Einsatz kommt ist der für die Tier ungefährliche </a:t>
            </a:r>
            <a:r>
              <a:rPr lang="de-DE" dirty="0" err="1" smtClean="0"/>
              <a:t>Netzfang</a:t>
            </a:r>
            <a:r>
              <a:rPr lang="de-DE" dirty="0" smtClean="0"/>
              <a:t> und ihre anschließende Beringung. Über mehrere Jahre können so aktuelle Bestandsentwicklungen analysiert werden.</a:t>
            </a:r>
          </a:p>
          <a:p>
            <a:r>
              <a:rPr lang="de-DE" dirty="0" smtClean="0"/>
              <a:t> </a:t>
            </a:r>
          </a:p>
          <a:p>
            <a:r>
              <a:rPr lang="de-DE" b="1" dirty="0" smtClean="0"/>
              <a:t>Lichtschrankenprojekt </a:t>
            </a:r>
          </a:p>
          <a:p>
            <a:r>
              <a:rPr lang="de-DE" dirty="0" smtClean="0"/>
              <a:t>Lichtschranken erfassen Fledermäuse beim Ein- und Ausflug aus ihrem Quartier. Sie werden an den bekannten Haupteinflügen angebracht. Sie registrieren ununterbrochen über das ganze Jahr alle Bewegungen und speichern über eine PC-Einheit alle Daten zur Auswertung durch die Fachleute ab. Die Lichtschrankenüberwachung eröffnet den Fachleuten erstmals exakte Einblicke in die Nutzung eines Fledermausmassenquartieres im Laufe eines Kalenderjahres sowie über dessen Entwicklung.</a:t>
            </a:r>
          </a:p>
          <a:p>
            <a:r>
              <a:rPr lang="de-DE" dirty="0" smtClean="0"/>
              <a:t>Lichtschranken gibt es z.B. im </a:t>
            </a:r>
            <a:r>
              <a:rPr lang="de-DE" dirty="0" err="1" smtClean="0"/>
              <a:t>Kalkberg</a:t>
            </a:r>
            <a:r>
              <a:rPr lang="de-DE" dirty="0" smtClean="0"/>
              <a:t> in Bad Segeberg (Schleswig-Holstein) und im </a:t>
            </a:r>
            <a:r>
              <a:rPr lang="de-DE" dirty="0" err="1" smtClean="0"/>
              <a:t>Mayener</a:t>
            </a:r>
            <a:r>
              <a:rPr lang="de-DE" dirty="0" smtClean="0"/>
              <a:t> Grubenfeld (Rheinland-Pfalz).</a:t>
            </a:r>
            <a:endParaRPr lang="de-DE" sz="1300" dirty="0" smtClean="0"/>
          </a:p>
        </p:txBody>
      </p:sp>
      <p:sp>
        <p:nvSpPr>
          <p:cNvPr id="727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73793-CD1C-4CB5-B976-5F408111EA32}" type="slidenum">
              <a:rPr lang="de-DE" smtClean="0"/>
              <a:pPr fontAlgn="base">
                <a:spcBef>
                  <a:spcPct val="0"/>
                </a:spcBef>
                <a:spcAft>
                  <a:spcPct val="0"/>
                </a:spcAft>
                <a:defRPr/>
              </a:pPr>
              <a:t>18</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7684">
              <a:defRPr/>
            </a:pPr>
            <a:r>
              <a:rPr lang="de-DE" dirty="0" smtClean="0"/>
              <a:t>Jeder kann etwas für die Schönen der Nacht tun. Zum Beispiel, indem Sie sie zum auf Ihrem Dachboden leben lassen. Oder Ihren Garten fledermausfit machen. Die Flugakrobaten in Ihrer Umgebung werden Ihnen sehr dankbar dafür sein, dass Sie so tatkräftig anpacken!</a:t>
            </a:r>
          </a:p>
          <a:p>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Was im folgenden Vortrag behandelt werden soll:</a:t>
            </a:r>
          </a:p>
          <a:p>
            <a:endParaRPr lang="de-DE" dirty="0" smtClean="0"/>
          </a:p>
          <a:p>
            <a:pPr lvl="0">
              <a:buFont typeface="Arial" pitchFamily="34" charset="0"/>
              <a:buChar char="•"/>
            </a:pPr>
            <a:r>
              <a:rPr lang="de-DE" dirty="0" err="1" smtClean="0"/>
              <a:t>BATologie</a:t>
            </a:r>
            <a:r>
              <a:rPr lang="de-DE" dirty="0" smtClean="0"/>
              <a:t>: Wissen</a:t>
            </a:r>
          </a:p>
          <a:p>
            <a:pPr lvl="0">
              <a:buFont typeface="Arial" pitchFamily="34" charset="0"/>
              <a:buNone/>
            </a:pPr>
            <a:r>
              <a:rPr lang="de-DE" dirty="0" smtClean="0"/>
              <a:t>Hier werden wir einige kurze Schlaglichter auf Ökologie und Verhalten der Flugakrobaten werfen.</a:t>
            </a:r>
          </a:p>
          <a:p>
            <a:pPr lvl="0">
              <a:buFont typeface="Arial" pitchFamily="34" charset="0"/>
              <a:buNone/>
            </a:pPr>
            <a:endParaRPr lang="de-DE" dirty="0" smtClean="0"/>
          </a:p>
          <a:p>
            <a:pPr lvl="0">
              <a:buFont typeface="Arial" pitchFamily="34" charset="0"/>
              <a:buChar char="•"/>
            </a:pPr>
            <a:r>
              <a:rPr lang="de-DE" dirty="0" err="1" smtClean="0"/>
              <a:t>BATdanger</a:t>
            </a:r>
            <a:r>
              <a:rPr lang="de-DE" dirty="0" smtClean="0"/>
              <a:t>: Gefährdung</a:t>
            </a:r>
          </a:p>
          <a:p>
            <a:pPr lvl="0">
              <a:buFont typeface="Arial" pitchFamily="34" charset="0"/>
              <a:buNone/>
            </a:pPr>
            <a:r>
              <a:rPr lang="de-DE" dirty="0" smtClean="0"/>
              <a:t>Wir beleuchten die wichtigsten Gefahrenquellen für Fledermäuse.</a:t>
            </a:r>
          </a:p>
          <a:p>
            <a:pPr lvl="0">
              <a:buFont typeface="Arial" pitchFamily="34" charset="0"/>
              <a:buNone/>
            </a:pPr>
            <a:endParaRPr lang="de-DE" dirty="0" smtClean="0"/>
          </a:p>
          <a:p>
            <a:pPr lvl="0">
              <a:buFont typeface="Arial" pitchFamily="34" charset="0"/>
              <a:buChar char="•"/>
            </a:pPr>
            <a:r>
              <a:rPr lang="de-DE" dirty="0" err="1" smtClean="0"/>
              <a:t>BAThelp</a:t>
            </a:r>
            <a:r>
              <a:rPr lang="de-DE" dirty="0" smtClean="0"/>
              <a:t>: NABU aktiv vor Ort</a:t>
            </a:r>
          </a:p>
          <a:p>
            <a:pPr lvl="0">
              <a:buFont typeface="Arial" pitchFamily="34" charset="0"/>
              <a:buNone/>
            </a:pPr>
            <a:r>
              <a:rPr lang="de-DE" dirty="0" smtClean="0"/>
              <a:t>Gibt einen Überblick über die Aktivitäten des NABUs zum Schutz für die Schönen der Nacht.</a:t>
            </a:r>
          </a:p>
          <a:p>
            <a:pPr lvl="0">
              <a:buFont typeface="Arial" pitchFamily="34" charset="0"/>
              <a:buNone/>
            </a:pPr>
            <a:endParaRPr lang="de-DE" dirty="0" smtClean="0"/>
          </a:p>
          <a:p>
            <a:pPr lvl="0">
              <a:buFont typeface="Arial" pitchFamily="34" charset="0"/>
              <a:buChar char="•"/>
            </a:pPr>
            <a:r>
              <a:rPr lang="de-DE" dirty="0" err="1" smtClean="0"/>
              <a:t>BAThelp</a:t>
            </a:r>
            <a:r>
              <a:rPr lang="de-DE" dirty="0" smtClean="0"/>
              <a:t>: Was Sie tun können</a:t>
            </a:r>
          </a:p>
          <a:p>
            <a:pPr>
              <a:buFont typeface="Arial" pitchFamily="34" charset="0"/>
              <a:buNone/>
            </a:pPr>
            <a:r>
              <a:rPr lang="de-DE" dirty="0" smtClean="0"/>
              <a:t>Zum Abschluss erfahren Sie, was Sie – ohne, dass Sie ein Experte für Fledermäuse sein müssen – zu ihrem Schutz tun können.</a:t>
            </a:r>
            <a:endParaRPr lang="de-DE" sz="1300" b="1" dirty="0" smtClean="0"/>
          </a:p>
        </p:txBody>
      </p:sp>
      <p:sp>
        <p:nvSpPr>
          <p:cNvPr id="4" name="Foliennummernplatzhalter 3"/>
          <p:cNvSpPr>
            <a:spLocks noGrp="1"/>
          </p:cNvSpPr>
          <p:nvPr>
            <p:ph type="sldNum" sz="quarter" idx="10"/>
          </p:nvPr>
        </p:nvSpPr>
        <p:spPr/>
        <p:txBody>
          <a:bodyPr/>
          <a:lstStyle/>
          <a:p>
            <a:fld id="{E7F37B36-256F-44A3-8EB0-0E1FC5470CC3}"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p:spPr>
      </p:sp>
      <p:sp>
        <p:nvSpPr>
          <p:cNvPr id="107523"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Mit einem Fledermausgarten oder einem Fledermausbeet schaffen Sie zum Beispiel der Zwergfledermaus ein kleines Schlaraffenland. Auch mit der Begrünung von Firmengeländen oder Freiflächen können Sie den gefährdeten Nachtschwärmern zusätzliche Mahlzeiten bieten.</a:t>
            </a:r>
          </a:p>
          <a:p>
            <a:r>
              <a:rPr lang="de-DE" dirty="0" smtClean="0"/>
              <a:t>Der Weg zum vollen Magen führt über insektenreiche Blumenwiesen statt Einheitsrasen, über heimische Sträucher und Stauden statt </a:t>
            </a:r>
            <a:r>
              <a:rPr lang="de-DE" dirty="0" err="1" smtClean="0"/>
              <a:t>Thujahecken</a:t>
            </a:r>
            <a:r>
              <a:rPr lang="de-DE" dirty="0" smtClean="0"/>
              <a:t>. Nachtblühende, nektarreiche Blütenpflanzen locken durch ihren Duft Nachtfalter an, die Lieblingsspeise vieler Fledermäuse.</a:t>
            </a:r>
          </a:p>
          <a:p>
            <a:r>
              <a:rPr lang="de-DE" dirty="0" smtClean="0"/>
              <a:t>Eine Auswahl an fledermausfreundlichen Sommerblumen, Gewürzpflanzen, Stauden und Gehölzen finden Sie unter </a:t>
            </a:r>
            <a:r>
              <a:rPr lang="de-DE" dirty="0" smtClean="0">
                <a:hlinkClick r:id="rId3"/>
              </a:rPr>
              <a:t>www.NABU.de/garten</a:t>
            </a:r>
            <a:r>
              <a:rPr lang="de-DE" dirty="0" smtClean="0"/>
              <a:t> oder auch im Aktionsleitfaden Fledermausschutz.</a:t>
            </a:r>
            <a:endParaRPr lang="de-DE" sz="1300" dirty="0"/>
          </a:p>
        </p:txBody>
      </p:sp>
      <p:sp>
        <p:nvSpPr>
          <p:cNvPr id="727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73793-CD1C-4CB5-B976-5F408111EA32}" type="slidenum">
              <a:rPr lang="de-DE" smtClean="0"/>
              <a:pPr fontAlgn="base">
                <a:spcBef>
                  <a:spcPct val="0"/>
                </a:spcBef>
                <a:spcAft>
                  <a:spcPct val="0"/>
                </a:spcAft>
                <a:defRPr/>
              </a:pPr>
              <a:t>20</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Schaffen oder erhalten Sie bei Bau- und Umbaumaßnahmen vor allem im Dachbereich Einflugöffnungen. Es gibt beispielsweise spezielle Einbausteine für die Außenwand, die auch das Herz jedes Architekten in Sachen Dämmung und Kälte-/Wärmebrücke höher schlagen lassen. Haben Sie bereits Fledermäuse zur Untermiete, fragen Sie vor Beginn der Umbaumaßnahmen einen Experten um Rat.</a:t>
            </a:r>
          </a:p>
          <a:p>
            <a:r>
              <a:rPr lang="de-DE" dirty="0" smtClean="0"/>
              <a:t>Alte Keller, Kartoffelmieten oder andere unterirdische Hohlräume sind potenzielle Winterquartiere. Sie müssen im Winter frostfrei, aber kühl und feucht sein, damit sich die Fledertiere dort wohlfühlen. Lassen Sie eine schmale </a:t>
            </a:r>
            <a:r>
              <a:rPr lang="de-DE" dirty="0" err="1" smtClean="0"/>
              <a:t>Einschlupfmöglichkeit</a:t>
            </a:r>
            <a:r>
              <a:rPr lang="de-DE" dirty="0" smtClean="0"/>
              <a:t> für Fledermäuse und schützen Sie den Raum vor Beutegreifer wie Katzen und Mardern.</a:t>
            </a:r>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de-DE" b="1" dirty="0" smtClean="0"/>
              <a:t>Unterschlupf selbst bauen: Spalte oder Höhle, das ist hier die Frage</a:t>
            </a:r>
          </a:p>
          <a:p>
            <a:r>
              <a:rPr lang="de-DE" dirty="0" smtClean="0"/>
              <a:t> Helfen Sie, die Wohnungsnot der Schönen der Nacht zu verringern: Bauen Sie Fledermauskästen oder schützen Sie bereits bestehende Quartiere! Es gibt viele verschiedene Varianten von Fledermausquartieren, die den wechselnden Ansprüchen an die „Wohnstube“ im Verlauf eines Fledermausjahres gerecht werden. Bevor Sie sich für den Bau eines bestimmten Kastens entscheiden, überlegen Sie, wo Sie das künstliche Quartier anbringen möchten.</a:t>
            </a:r>
          </a:p>
          <a:p>
            <a:endParaRPr lang="de-DE" dirty="0" smtClean="0"/>
          </a:p>
          <a:p>
            <a:r>
              <a:rPr lang="de-DE" dirty="0" smtClean="0"/>
              <a:t>Im Siedlungsbereich ist es sinnvoll, Spaltenquartiere zu installieren. Bei bereits bestehenden Quartieren in Gebäuden ist es wichtig, bei Umbau- oder Renovierungsarbeiten den Zugang zum jährlich genutzten Quartier zu erhalten. Hier gibt es diverse Hilfsmittel wie Einlaufblenden oder spezielle Dachziegel mit Fledermausdurchlass. Auch das zusätzliche Anbringen von Spaltenquartieren auf Dachböden kann sehr erfolgversprechend sein.</a:t>
            </a:r>
          </a:p>
          <a:p>
            <a:endParaRPr lang="de-DE" dirty="0" smtClean="0"/>
          </a:p>
          <a:p>
            <a:r>
              <a:rPr lang="de-DE" dirty="0" smtClean="0"/>
              <a:t>Auch im Wald können Sie den Schönen der Nacht mit künstlichen Höhlenquartieren helfen. Besonders in jungen und strukturarmen Wäldern (Nadel-, Laub- und Mischwälder) profitieren die Fledermäuse von Ihrer Unterstützung, da diese Wälder nur bedingt gute Quartiere bieten können. Aber auch in Parks können Fledermausquartiere sehr hilfreich sein. Dafür eignen sich sogenannte Raumkästen wie Rundkästen und Großraumröhren, die als Ersatz für Specht-, Baum- und Asthöhlen dienen. Das Experimentieren mit Naturmaterialien wie festen Rindenstücken, ausgehöhlten Äste etc. ist eine willkommene Abwechslung, sowohl für die Fledermäuse als auch die Schützer.</a:t>
            </a:r>
          </a:p>
          <a:p>
            <a:endParaRPr lang="de-DE" dirty="0" smtClean="0"/>
          </a:p>
          <a:p>
            <a:r>
              <a:rPr lang="de-DE" b="1" dirty="0" smtClean="0"/>
              <a:t>Tipps und Tricks für den Bau Ihres Fledermausquartiers</a:t>
            </a:r>
          </a:p>
          <a:p>
            <a:pPr lvl="0">
              <a:buFont typeface="Arial" pitchFamily="34" charset="0"/>
              <a:buChar char="•"/>
            </a:pPr>
            <a:r>
              <a:rPr lang="de-DE" dirty="0" smtClean="0"/>
              <a:t>Benutzen Sie unbehandeltes Holz mit rauer Oberfläche. Besonders die innere Rückwand des Kastens muss stark aufgeraut sein, damit die Fledermäuse festen Halt finden.</a:t>
            </a:r>
          </a:p>
          <a:p>
            <a:pPr lvl="0">
              <a:buFont typeface="Arial" pitchFamily="34" charset="0"/>
              <a:buChar char="•"/>
            </a:pPr>
            <a:r>
              <a:rPr lang="de-DE" dirty="0" smtClean="0"/>
              <a:t>Damit auch wirklich eine Fledermaus und kein Vogel einzieht, sollte die Breite der </a:t>
            </a:r>
            <a:r>
              <a:rPr lang="de-DE" dirty="0" err="1" smtClean="0"/>
              <a:t>Einflugsöffnung</a:t>
            </a:r>
            <a:r>
              <a:rPr lang="de-DE" dirty="0" smtClean="0"/>
              <a:t> 2 cm nicht über-, aber auch nicht unterschreiten.</a:t>
            </a:r>
          </a:p>
          <a:p>
            <a:pPr lvl="0">
              <a:buFont typeface="Arial" pitchFamily="34" charset="0"/>
              <a:buChar char="•"/>
            </a:pPr>
            <a:r>
              <a:rPr lang="de-DE" dirty="0" smtClean="0"/>
              <a:t>Die </a:t>
            </a:r>
            <a:r>
              <a:rPr lang="de-DE" dirty="0" err="1" smtClean="0"/>
              <a:t>Hanghöhe</a:t>
            </a:r>
            <a:r>
              <a:rPr lang="de-DE" dirty="0" smtClean="0"/>
              <a:t> sollte drei Meter nicht unterschreiten, da die Kästen so besser vor Mardern oder Hauskatzen geschützt sind. Vermeiden Sie die Nähe zu Eulenbehausungen.</a:t>
            </a:r>
          </a:p>
          <a:p>
            <a:pPr lvl="0">
              <a:buFont typeface="Arial" pitchFamily="34" charset="0"/>
              <a:buChar char="•"/>
            </a:pPr>
            <a:r>
              <a:rPr lang="de-DE" dirty="0" smtClean="0"/>
              <a:t>Am Haus bieten sich vorrangig Spaltenquartiere an. Bringen Sie, wenn möglich, mehrere Kästen an, indem Sie beispielsweise alle Seiten Ihres Hauses nutzen. So können die Tiere auch tagsüber je nach Wetterlage in klimatisch angenehmere Quartiere wechseln, wenn sich ein Kasten zum Beispiel durch direkte Sonneneinstrahlung zu sehr aufheizt. Suchen Sie für die Kästen einen vor Wind und Regen geschützten Platz wie zum Beispiel die Dachtraufe.</a:t>
            </a:r>
          </a:p>
          <a:p>
            <a:pPr lvl="0">
              <a:buFont typeface="Arial" pitchFamily="34" charset="0"/>
              <a:buChar char="•"/>
            </a:pPr>
            <a:r>
              <a:rPr lang="de-DE" dirty="0" smtClean="0"/>
              <a:t>Im Wald bzw. Park und in baumreichen Regionen ist es sinnvoll, verschiedene Quartierstypen, also Höhlen- und Spaltenquartiere, anzubringen. Nutzen Sie alle Strukturtypen: Waldrand, Waldmitte, an Gewässern, Lichtungen usw. Installieren Sie die Kästen an benachbarten Bäumen. Die Entfernungen können zwischen ein paar Metern und mehreren Kilometern variieren.</a:t>
            </a:r>
          </a:p>
          <a:p>
            <a:pPr lvl="0"/>
            <a:endParaRPr lang="de-DE" dirty="0" smtClean="0"/>
          </a:p>
          <a:p>
            <a:r>
              <a:rPr lang="de-DE" i="1" dirty="0" smtClean="0"/>
              <a:t>Sofern Sie über eine Internetverbindung verfügen, können Sie auch einfach die kurze Folge von „Mission Grün“ zeigen, in der ein Fledermauskasten gebaut wird:</a:t>
            </a:r>
            <a:r>
              <a:rPr lang="de-DE" dirty="0" smtClean="0"/>
              <a:t> https://www.nabu.de/umwelt-und-ressourcen/oekologisch-leben/mission-gruen/20971.html</a:t>
            </a:r>
          </a:p>
        </p:txBody>
      </p:sp>
      <p:sp>
        <p:nvSpPr>
          <p:cNvPr id="4" name="Foliennummernplatzhalter 3"/>
          <p:cNvSpPr>
            <a:spLocks noGrp="1"/>
          </p:cNvSpPr>
          <p:nvPr>
            <p:ph type="sldNum" sz="quarter" idx="10"/>
          </p:nvPr>
        </p:nvSpPr>
        <p:spPr/>
        <p:txBody>
          <a:bodyPr/>
          <a:lstStyle/>
          <a:p>
            <a:fld id="{E7F37B36-256F-44A3-8EB0-0E1FC5470CC3}"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p:spPr>
      </p:sp>
      <p:sp>
        <p:nvSpPr>
          <p:cNvPr id="107523" name="Notizenplatzhalt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de-DE" dirty="0" smtClean="0"/>
              <a:t>Helfen Sie den Schönen der Nacht mit einer Patenschaft! Mit Ihrem regelmäßigen Patenbeitrag sorgen Sie dafür, dass Fledermäuse bei uns wieder sicher leben können. Sie erhalten als Fledermaus-Pate unmittelbare Einblicke in die Fledermaus-Arbeit des NABU und erleben Artenschutz hautnah: </a:t>
            </a:r>
          </a:p>
          <a:p>
            <a:pPr>
              <a:buFont typeface="Arial" pitchFamily="34" charset="0"/>
              <a:buChar char="•"/>
            </a:pPr>
            <a:endParaRPr lang="de-DE" dirty="0" smtClean="0"/>
          </a:p>
          <a:p>
            <a:pPr lvl="0">
              <a:buFont typeface="Arial" pitchFamily="34" charset="0"/>
              <a:buChar char="•"/>
            </a:pPr>
            <a:r>
              <a:rPr lang="de-DE" dirty="0" smtClean="0"/>
              <a:t>Zur Begrüßung bekommen Sie von uns eine persönliche Paten-Urkunde mit Ihrem Namen. </a:t>
            </a:r>
          </a:p>
          <a:p>
            <a:pPr lvl="0">
              <a:buFont typeface="Arial" pitchFamily="34" charset="0"/>
              <a:buChar char="•"/>
            </a:pPr>
            <a:r>
              <a:rPr lang="de-DE" dirty="0" smtClean="0"/>
              <a:t>2 x jährlich erhalten Sie die „Fledermaus-Post" mit neuesten Nachrichten von unserer Fledermausarbeit. </a:t>
            </a:r>
          </a:p>
          <a:p>
            <a:pPr lvl="0">
              <a:buFont typeface="Arial" pitchFamily="34" charset="0"/>
              <a:buChar char="•"/>
            </a:pPr>
            <a:r>
              <a:rPr lang="de-DE" dirty="0" smtClean="0"/>
              <a:t>Und jedes Jahr informieren wir Sie über spannende Veranstaltungen zur Batnight. </a:t>
            </a:r>
          </a:p>
          <a:p>
            <a:pPr lvl="0">
              <a:buFont typeface="Arial" pitchFamily="34" charset="0"/>
              <a:buChar char="•"/>
            </a:pPr>
            <a:r>
              <a:rPr lang="de-DE" dirty="0" smtClean="0"/>
              <a:t>Ihre Patenschaft besteht nur, solange Sie es möchten. </a:t>
            </a:r>
          </a:p>
          <a:p>
            <a:pPr lvl="0">
              <a:buFont typeface="Arial" pitchFamily="34" charset="0"/>
              <a:buChar char="•"/>
            </a:pPr>
            <a:r>
              <a:rPr lang="de-DE" dirty="0" smtClean="0"/>
              <a:t>Sie können jederzeit mit sofortiger Wirkung kündigen. </a:t>
            </a:r>
          </a:p>
          <a:p>
            <a:r>
              <a:rPr lang="de-DE" dirty="0" smtClean="0"/>
              <a:t> </a:t>
            </a:r>
          </a:p>
          <a:p>
            <a:r>
              <a:rPr lang="de-DE" dirty="0" smtClean="0"/>
              <a:t>Sie unterstützen die Arbeit des NABU:</a:t>
            </a:r>
          </a:p>
          <a:p>
            <a:r>
              <a:rPr lang="de-DE" dirty="0" smtClean="0"/>
              <a:t> </a:t>
            </a:r>
          </a:p>
          <a:p>
            <a:pPr lvl="0">
              <a:buFont typeface="Arial" pitchFamily="34" charset="0"/>
              <a:buChar char="•"/>
            </a:pPr>
            <a:r>
              <a:rPr lang="de-DE" dirty="0" smtClean="0"/>
              <a:t>Fledermäuse kennenlernen: Auf den rund 200 NABU-Veranstaltungen zur jährlichen Batnight können interessierte Menschen mehr über die Fledermaus erfahren. Unsere Experten und eine Fledermaus-Hotline beantworten alle Fragen rund um die kleinen Flugakrobaten und geben wertvolle Tipps zu ihrem Schutz.  </a:t>
            </a:r>
          </a:p>
          <a:p>
            <a:pPr lvl="0">
              <a:buFont typeface="Arial" pitchFamily="34" charset="0"/>
              <a:buChar char="•"/>
            </a:pPr>
            <a:r>
              <a:rPr lang="de-DE" dirty="0" smtClean="0"/>
              <a:t>Fledermäuse erforschen: Nach dem Motto „Wir können nur schützen, was wir auch kennen" wollen wir mehr über die Lebensweise und die Bestände der Fledermaus herausfinden. Tiere werden markiert und vermessen oder ihr Verhalten mit Detektoren beobachtet. In Höhlen zählen Lichtschranken ankommende und ab-fliegende Nachtschwärmer. </a:t>
            </a:r>
          </a:p>
          <a:p>
            <a:pPr>
              <a:buFont typeface="Arial" pitchFamily="34" charset="0"/>
              <a:buChar char="•"/>
            </a:pPr>
            <a:r>
              <a:rPr lang="de-DE" dirty="0" smtClean="0"/>
              <a:t> Lebensräume sichern: Der NABU schützt wichtige Fledermausquartiere, wie zum Beispiel den Bad </a:t>
            </a:r>
            <a:r>
              <a:rPr lang="de-DE" dirty="0" err="1" smtClean="0"/>
              <a:t>Segeberger</a:t>
            </a:r>
            <a:r>
              <a:rPr lang="de-DE" dirty="0" smtClean="0"/>
              <a:t> </a:t>
            </a:r>
            <a:r>
              <a:rPr lang="de-DE" dirty="0" err="1" smtClean="0"/>
              <a:t>Kalkberg</a:t>
            </a:r>
            <a:r>
              <a:rPr lang="de-DE" dirty="0" smtClean="0"/>
              <a:t>, der Zuflucht für 24.000 Fledermäuse bietet. Auch die Mühlsteingruben des </a:t>
            </a:r>
            <a:r>
              <a:rPr lang="de-DE" dirty="0" err="1" smtClean="0"/>
              <a:t>Mayener</a:t>
            </a:r>
            <a:r>
              <a:rPr lang="de-DE" dirty="0" smtClean="0"/>
              <a:t> Grubenfelds haben wir gekauft und damit das größte deutsche Fledermausquartier vor dem Einsturz bewahrt: 16 Arten sind hier zuhause. Zudem zeichnet der NABU seit vielen Jahren fledermausfreundliche Häuser und Kirchtürme aus.</a:t>
            </a:r>
          </a:p>
          <a:p>
            <a:endParaRPr lang="de-DE" sz="1300" dirty="0"/>
          </a:p>
        </p:txBody>
      </p:sp>
      <p:sp>
        <p:nvSpPr>
          <p:cNvPr id="727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73793-CD1C-4CB5-B976-5F408111EA32}" type="slidenum">
              <a:rPr lang="de-DE" smtClean="0"/>
              <a:pPr fontAlgn="base">
                <a:spcBef>
                  <a:spcPct val="0"/>
                </a:spcBef>
                <a:spcAft>
                  <a:spcPct val="0"/>
                </a:spcAft>
                <a:defRPr/>
              </a:pPr>
              <a:t>23</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p:spPr>
      </p:sp>
      <p:sp>
        <p:nvSpPr>
          <p:cNvPr id="10752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z="1300" dirty="0"/>
          </a:p>
        </p:txBody>
      </p:sp>
      <p:sp>
        <p:nvSpPr>
          <p:cNvPr id="727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73793-CD1C-4CB5-B976-5F408111EA32}" type="slidenum">
              <a:rPr lang="de-DE" smtClean="0"/>
              <a:pPr fontAlgn="base">
                <a:spcBef>
                  <a:spcPct val="0"/>
                </a:spcBef>
                <a:spcAft>
                  <a:spcPct val="0"/>
                </a:spcAft>
                <a:defRPr/>
              </a:pPr>
              <a:t>24</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90397">
              <a:defRPr/>
            </a:pPr>
            <a:r>
              <a:rPr lang="de-DE" dirty="0" smtClean="0"/>
              <a:t>Abschlussfolie</a:t>
            </a:r>
          </a:p>
        </p:txBody>
      </p:sp>
      <p:sp>
        <p:nvSpPr>
          <p:cNvPr id="4" name="Foliennummernplatzhalter 3"/>
          <p:cNvSpPr>
            <a:spLocks noGrp="1"/>
          </p:cNvSpPr>
          <p:nvPr>
            <p:ph type="sldNum" sz="quarter" idx="10"/>
          </p:nvPr>
        </p:nvSpPr>
        <p:spPr/>
        <p:txBody>
          <a:bodyPr/>
          <a:lstStyle/>
          <a:p>
            <a:fld id="{E7F37B36-256F-44A3-8EB0-0E1FC5470CC3}"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Bildnachweise</a:t>
            </a:r>
            <a:r>
              <a:rPr lang="de-DE" baseline="0" dirty="0" smtClean="0"/>
              <a:t> pro Folie von oben nach unten und von links nach rechts.</a:t>
            </a:r>
          </a:p>
          <a:p>
            <a:pPr defTabSz="947684">
              <a:defRPr/>
            </a:pPr>
            <a:r>
              <a:rPr lang="de-DE" i="1" dirty="0" smtClean="0"/>
              <a:t>Diese Folien müssen Sie in Ihrem Vortrag nicht extra ausführen. Aber bitte löschen Sie sie nicht aus Ihrem Vortrag. Der NABU hat Bildrechte zahlreiche Fotos unter der Bedingung erworben, dass der jeweilige Fotograf als Urheber bei Verwendung der Fotos kenntlich gemacht wird.</a:t>
            </a:r>
            <a:endParaRPr lang="de-DE" dirty="0" smtClean="0"/>
          </a:p>
          <a:p>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Bildnachweise</a:t>
            </a:r>
            <a:r>
              <a:rPr lang="de-DE" baseline="0" dirty="0" smtClean="0"/>
              <a:t> pro Folie von oben nach unten und von links nach rechts.</a:t>
            </a:r>
          </a:p>
          <a:p>
            <a:pPr defTabSz="947684">
              <a:defRPr/>
            </a:pPr>
            <a:r>
              <a:rPr lang="de-DE" i="1" dirty="0" smtClean="0"/>
              <a:t>Diese Folien müssen Sie in Ihrem Vortrag nicht extra ausführen. Aber bitte löschen Sie sie nicht aus Ihrem Vortrag. Der NABU hat Bildrechte zahlreiche Fotos unter der Bedingung erworben, dass der jeweilige Fotograf als Urheber bei Verwendung der Fotos kenntlich gemacht wird.</a:t>
            </a:r>
            <a:endParaRPr lang="de-DE" dirty="0" smtClean="0"/>
          </a:p>
        </p:txBody>
      </p:sp>
      <p:sp>
        <p:nvSpPr>
          <p:cNvPr id="4" name="Foliennummernplatzhalter 3"/>
          <p:cNvSpPr>
            <a:spLocks noGrp="1"/>
          </p:cNvSpPr>
          <p:nvPr>
            <p:ph type="sldNum" sz="quarter" idx="10"/>
          </p:nvPr>
        </p:nvSpPr>
        <p:spPr/>
        <p:txBody>
          <a:bodyPr/>
          <a:lstStyle/>
          <a:p>
            <a:fld id="{E7F37B36-256F-44A3-8EB0-0E1FC5470CC3}" type="slidenum">
              <a:rPr lang="de-DE" smtClean="0"/>
              <a:pPr/>
              <a:t>27</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buFont typeface="Arial" pitchFamily="34" charset="0"/>
              <a:buChar char="•"/>
            </a:pPr>
            <a:r>
              <a:rPr lang="de-DE" dirty="0" smtClean="0"/>
              <a:t>Fledermäuse sind sehr alte Säugetiere: Es gibt sie auf der Welt seit mehr als 50 Millionen Jahren.</a:t>
            </a:r>
          </a:p>
          <a:p>
            <a:pPr lvl="0">
              <a:buFont typeface="Arial" pitchFamily="34" charset="0"/>
              <a:buChar char="•"/>
            </a:pPr>
            <a:r>
              <a:rPr lang="de-DE" dirty="0" smtClean="0"/>
              <a:t>Weltweit gibt es über 1.200 Fledermausarten, 25 Arten sind in Deutschland zu Hause.</a:t>
            </a:r>
          </a:p>
          <a:p>
            <a:pPr lvl="0">
              <a:buFont typeface="Arial" pitchFamily="34" charset="0"/>
              <a:buChar char="•"/>
            </a:pPr>
            <a:r>
              <a:rPr lang="de-DE" dirty="0" smtClean="0"/>
              <a:t>Fledermäuse sausen mit mehr als 800 Herzschlägen durch die Nacht.</a:t>
            </a:r>
          </a:p>
          <a:p>
            <a:pPr lvl="0">
              <a:buFont typeface="Arial" pitchFamily="34" charset="0"/>
              <a:buChar char="•"/>
            </a:pPr>
            <a:r>
              <a:rPr lang="de-DE" dirty="0" smtClean="0"/>
              <a:t>Die Langflügelfledermaus ist bis zu 70 km/h die schnellste Fledermaus in Europa. Sie ist bei uns zwar heimisch, gilt aber als ausgestorben.</a:t>
            </a:r>
          </a:p>
        </p:txBody>
      </p:sp>
      <p:sp>
        <p:nvSpPr>
          <p:cNvPr id="4" name="Foliennummernplatzhalter 3"/>
          <p:cNvSpPr>
            <a:spLocks noGrp="1"/>
          </p:cNvSpPr>
          <p:nvPr>
            <p:ph type="sldNum" sz="quarter" idx="10"/>
          </p:nvPr>
        </p:nvSpPr>
        <p:spPr/>
        <p:txBody>
          <a:bodyPr/>
          <a:lstStyle/>
          <a:p>
            <a:fld id="{E7F37B36-256F-44A3-8EB0-0E1FC5470CC3}"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bildplatzhalter 1"/>
          <p:cNvSpPr>
            <a:spLocks noGrp="1" noRot="1" noChangeAspect="1" noTextEdit="1"/>
          </p:cNvSpPr>
          <p:nvPr>
            <p:ph type="sldImg"/>
          </p:nvPr>
        </p:nvSpPr>
        <p:spPr bwMode="auto">
          <a:noFill/>
          <a:ln>
            <a:solidFill>
              <a:srgbClr val="000000"/>
            </a:solidFill>
            <a:miter lim="800000"/>
            <a:headEnd/>
            <a:tailEnd/>
          </a:ln>
        </p:spPr>
      </p:sp>
      <p:sp>
        <p:nvSpPr>
          <p:cNvPr id="108547" name="Notizenplatzhalter 2"/>
          <p:cNvSpPr>
            <a:spLocks noGrp="1"/>
          </p:cNvSpPr>
          <p:nvPr>
            <p:ph type="body" idx="1"/>
          </p:nvPr>
        </p:nvSpPr>
        <p:spPr bwMode="auto">
          <a:noFill/>
        </p:spPr>
        <p:txBody>
          <a:bodyPr wrap="square" numCol="1" anchor="t" anchorCtr="0" compatLnSpc="1">
            <a:prstTxWarp prst="textNoShape">
              <a:avLst/>
            </a:prstTxWarp>
            <a:normAutofit/>
          </a:bodyPr>
          <a:lstStyle/>
          <a:p>
            <a:r>
              <a:rPr lang="de-DE" i="1" dirty="0" smtClean="0"/>
              <a:t>Mit dieser Folie greifen Sie gängige Vorurteile von Fledermäusen auf. Sie können Ihre Zuhörer auch vorher nach ihren Assoziationen fragen. Häufige Fragen und Antworten – wie z. B. „Fliegen Fledermäuse in Haare?“ finden Sie auch hier:</a:t>
            </a:r>
            <a:r>
              <a:rPr lang="de-DE" dirty="0" smtClean="0"/>
              <a:t> </a:t>
            </a:r>
          </a:p>
          <a:p>
            <a:r>
              <a:rPr lang="de-DE" dirty="0" smtClean="0">
                <a:hlinkClick r:id="rId3"/>
              </a:rPr>
              <a:t>https://www.nabu.de/tiere-und-pflanzen/saeugetiere/fledermaeuse/18829.html</a:t>
            </a:r>
            <a:endParaRPr lang="de-DE" dirty="0" smtClean="0"/>
          </a:p>
          <a:p>
            <a:endParaRPr lang="de-DE" dirty="0" smtClean="0"/>
          </a:p>
          <a:p>
            <a:r>
              <a:rPr lang="de-DE" b="1" dirty="0" smtClean="0"/>
              <a:t>Fledermäuse sind keine Mäuse</a:t>
            </a:r>
          </a:p>
          <a:p>
            <a:r>
              <a:rPr lang="de-DE" dirty="0" smtClean="0"/>
              <a:t>Noch im 19. Jahrhundert wurden Fledermäuse für fliegende Mäuse gehalten. Beide zählen zwar zu den Säugetieren, aber mit Mäusen an sich haben die Tiere wenig zu tun. Tatsächlich sind Fledermäuse am nächsten mit Igel und Maulwurf verwandt.</a:t>
            </a:r>
          </a:p>
          <a:p>
            <a:endParaRPr lang="de-DE" dirty="0" smtClean="0"/>
          </a:p>
          <a:p>
            <a:r>
              <a:rPr lang="de-DE" b="1" dirty="0" smtClean="0"/>
              <a:t>Fledermäuse trinken kein Blut.</a:t>
            </a:r>
          </a:p>
          <a:p>
            <a:r>
              <a:rPr lang="de-DE" dirty="0" smtClean="0"/>
              <a:t>Der Vampir-Mythos ist immer noch weit verbreitet. Mit Ausnahme von drei Arten in Mittel- und Südamerikasaugen Fledermäuse kein Blut. Alle in Deutschland heimischen Fledermäuse sind ausnahmslos Insektenfresser (mehr dazu auf Folie 9).</a:t>
            </a:r>
            <a:endParaRPr lang="de-DE" altLang="en-US" dirty="0" smtClean="0"/>
          </a:p>
        </p:txBody>
      </p:sp>
      <p:sp>
        <p:nvSpPr>
          <p:cNvPr id="4" name="Foliennummernplatzhalter 3"/>
          <p:cNvSpPr>
            <a:spLocks noGrp="1"/>
          </p:cNvSpPr>
          <p:nvPr>
            <p:ph type="sldNum" sz="quarter" idx="5"/>
          </p:nvPr>
        </p:nvSpPr>
        <p:spPr/>
        <p:txBody>
          <a:bodyPr/>
          <a:lstStyle/>
          <a:p>
            <a:pPr>
              <a:defRPr/>
            </a:pPr>
            <a:fld id="{991AFF1A-F574-4609-A1F0-C1376424E821}"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bildplatzhalter 1"/>
          <p:cNvSpPr>
            <a:spLocks noGrp="1" noRot="1" noChangeAspect="1" noTextEdit="1"/>
          </p:cNvSpPr>
          <p:nvPr>
            <p:ph type="sldImg"/>
          </p:nvPr>
        </p:nvSpPr>
        <p:spPr bwMode="auto">
          <a:noFill/>
          <a:ln>
            <a:solidFill>
              <a:srgbClr val="000000"/>
            </a:solidFill>
            <a:miter lim="800000"/>
            <a:headEnd/>
            <a:tailEnd/>
          </a:ln>
        </p:spPr>
      </p:sp>
      <p:sp>
        <p:nvSpPr>
          <p:cNvPr id="108547"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de-DE" b="1" dirty="0" smtClean="0"/>
              <a:t>…sehen mit ihren Ohren. </a:t>
            </a:r>
          </a:p>
          <a:p>
            <a:r>
              <a:rPr lang="de-DE" dirty="0" smtClean="0"/>
              <a:t>Fledermäuse jagen und orientieren sich mit Hilfe der Ultraschall-Echoortung. Die Schönen der Nacht erzeugen Laute in einem Bereich von etwa 20 bis 120 Kilohertz (kHz), die sie über das Maul oder wie bei den Hufeisennasen durch die Nase abgeben. Jede Fledermausart hat ihre eigene Rufcharakteristik und nutzt bestimmte Frequenzen. So ruft zum Beispiel die Zwergfledermaus im Bereich zwischen 51 und 42 kHz, die Kleine Hufeisennase dagegen im Bereich bis zu 115 kHz. Für uns Menschen sind die Ortungsrufe nicht hörbar, da unser Hörspektrum im Höhenbereich je nach Alter bei 16 bis 18 kHz liegt. </a:t>
            </a:r>
          </a:p>
          <a:p>
            <a:endParaRPr lang="de-DE" dirty="0" smtClean="0"/>
          </a:p>
          <a:p>
            <a:r>
              <a:rPr lang="de-DE" b="1" dirty="0" smtClean="0"/>
              <a:t>Hören Sie Fledermäuse mit dem Batdetektor</a:t>
            </a:r>
          </a:p>
          <a:p>
            <a:r>
              <a:rPr lang="de-DE" dirty="0" smtClean="0"/>
              <a:t>Der Batdetektor wandelt die hochfrequenten Rufe in auch für uns hörbare Laute um. Der Ultraschallruf einer Fledermaus dauert nur wenige Millisekunden. Im normalen </a:t>
            </a:r>
            <a:r>
              <a:rPr lang="de-DE" dirty="0" err="1" smtClean="0"/>
              <a:t>Suchflug</a:t>
            </a:r>
            <a:r>
              <a:rPr lang="de-DE" dirty="0" smtClean="0"/>
              <a:t> erfolgt der Ortungsruf ungefähr 10 Mal pro Sekunde. Hört die Fledermaus eine potenzielle Beute, steigert sie ihre Ruffrequenz auf bis zu 100 Rufe pro Sekunde, bis sie schließlich die Beute fängt. Die erhöhte Rufabfolge schärft ihr Hörbild und erhöht den Jagderfolg. Die Rufe der Schönen der Nacht unterscheiden sich in zwei hörbare Grundeindrücke: die „nassen“ und die „trockenen“ Rufe. Erstere erinnern an langsam, schnell oder unregelmäßig plätschernde Wassertropfen. Ein Beispiel hierfür ist die Zwergfledermaus. Trockene Rufe wie zum Beispiel die der Wasserfledermaus klingen dagegen knatternd, ratternd oder knackend. </a:t>
            </a:r>
          </a:p>
          <a:p>
            <a:r>
              <a:rPr lang="de-DE" dirty="0" smtClean="0"/>
              <a:t> </a:t>
            </a:r>
          </a:p>
          <a:p>
            <a:r>
              <a:rPr lang="de-DE" i="1" dirty="0" smtClean="0"/>
              <a:t>Spielen Sie Ihren Zuhörern ein paar Fledermauslaute vor, zu finden unter:</a:t>
            </a:r>
            <a:r>
              <a:rPr lang="de-DE" dirty="0" smtClean="0"/>
              <a:t> </a:t>
            </a:r>
            <a:r>
              <a:rPr lang="de-DE" dirty="0" smtClean="0">
                <a:hlinkClick r:id="rId3"/>
              </a:rPr>
              <a:t>https://www.nabu.de/tiere-und-pflanzen/saeugetiere/fledermaeuse/arten/11297.html</a:t>
            </a:r>
            <a:endParaRPr lang="de-DE" dirty="0" smtClean="0"/>
          </a:p>
          <a:p>
            <a:r>
              <a:rPr lang="de-DE" dirty="0" smtClean="0"/>
              <a:t> </a:t>
            </a:r>
          </a:p>
          <a:p>
            <a:r>
              <a:rPr lang="de-DE" dirty="0" smtClean="0"/>
              <a:t>So wie Vogelstimmen müssen wir auch Fledermausrufe erst zu unterscheiden lernen. Für solche nächtlichen Exkursionen mit dem Batdetektor eignen sich deshalb vor allem die Jagdhabitate der Fledermäuse. Suchen Sie dafür kleinere Stillgewässer oder blütenreiche Wiesen in Parks mit altem Baumbestand auf.</a:t>
            </a:r>
          </a:p>
          <a:p>
            <a:endParaRPr lang="de-DE" dirty="0" smtClean="0"/>
          </a:p>
          <a:p>
            <a:r>
              <a:rPr lang="de-DE" b="1" dirty="0" smtClean="0"/>
              <a:t>Wer den Mund zu voll nimmt</a:t>
            </a:r>
          </a:p>
          <a:p>
            <a:r>
              <a:rPr lang="de-DE" dirty="0" smtClean="0"/>
              <a:t>Wenn Sie in Ihrem Garten oder über einer offenen Rasenfläche eine im Kreis fliegende Fledermaus sehen, handelt es sich vermutlich um eine gerade zu Abend speisende Fledermaus aus der Familie der Glattnasen. Da die meisten Glattnasen ihre Beute im Flug fressen, können sie während der Mahlzeit keine oder nur wenige Laute zur Orientierung aussenden. Zum Verzehr ihres Leckerbissens ziehen sie daher in vorher abgesteckten, sicheren Kreisbahnen umher. Andere Arten wie zum Beispiel Hufeisennasen und Langohren können Rufe über die Nase aussenden. Hufeisennasen sind sogar darauf spezialisiert.</a:t>
            </a:r>
          </a:p>
          <a:p>
            <a:endParaRPr lang="de-DE" altLang="en-US" dirty="0" smtClean="0"/>
          </a:p>
        </p:txBody>
      </p:sp>
      <p:sp>
        <p:nvSpPr>
          <p:cNvPr id="4" name="Foliennummernplatzhalter 3"/>
          <p:cNvSpPr>
            <a:spLocks noGrp="1"/>
          </p:cNvSpPr>
          <p:nvPr>
            <p:ph type="sldNum" sz="quarter" idx="5"/>
          </p:nvPr>
        </p:nvSpPr>
        <p:spPr/>
        <p:txBody>
          <a:bodyPr/>
          <a:lstStyle/>
          <a:p>
            <a:pPr>
              <a:defRPr/>
            </a:pPr>
            <a:fld id="{991AFF1A-F574-4609-A1F0-C1376424E821}" type="slidenum">
              <a:rPr lang="de-DE" smtClean="0"/>
              <a:pPr>
                <a:defRPr/>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bildplatzhalter 1"/>
          <p:cNvSpPr>
            <a:spLocks noGrp="1" noRot="1" noChangeAspect="1" noTextEdit="1"/>
          </p:cNvSpPr>
          <p:nvPr>
            <p:ph type="sldImg"/>
          </p:nvPr>
        </p:nvSpPr>
        <p:spPr bwMode="auto">
          <a:noFill/>
          <a:ln>
            <a:solidFill>
              <a:srgbClr val="000000"/>
            </a:solidFill>
            <a:miter lim="800000"/>
            <a:headEnd/>
            <a:tailEnd/>
          </a:ln>
        </p:spPr>
      </p:sp>
      <p:sp>
        <p:nvSpPr>
          <p:cNvPr id="108547" name="Notizenplatzhalt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de-DE" b="1" dirty="0" smtClean="0"/>
              <a:t>…fliegen mit ihren Händen.</a:t>
            </a:r>
          </a:p>
          <a:p>
            <a:r>
              <a:rPr lang="de-DE" dirty="0" err="1" smtClean="0"/>
              <a:t>Chiroptera</a:t>
            </a:r>
            <a:r>
              <a:rPr lang="de-DE" dirty="0" smtClean="0"/>
              <a:t> – der wissenschaftliche Name der Fledermäuse bedeutet übersetzt „Handflügler“. Und tatsächlich sind es spärlich behaarte Häute zwischen den Mittelhand- und Fingerknochen, die die Flügelflächen der Fledermäuse bilden. Diese Umbildung der Vorderbeine zu faltbaren Hautflügeln macht die Gestalt der Fledermäuse so unverwechselbar. Sie sind die einzigen Säugetiere, die aktiv fliegen können, ja die einzigen Wirbeltiere, die neben den Vögeln und Flugsauriern den aktiven Flug entwickelt haben. </a:t>
            </a:r>
          </a:p>
          <a:p>
            <a:endParaRPr lang="de-DE" dirty="0" smtClean="0"/>
          </a:p>
          <a:p>
            <a:r>
              <a:rPr lang="de-DE" b="1" dirty="0" smtClean="0"/>
              <a:t>Kein Flügel wie jeder andere</a:t>
            </a:r>
          </a:p>
          <a:p>
            <a:r>
              <a:rPr lang="de-DE" dirty="0" smtClean="0"/>
              <a:t>Der Aufbau der Flügel ist gegenüber dem der Vögel sehr unterschiedlich. Die kleine Kralle am Vorderrand des Flügels ist der Daumen, die restlichen vier Finger spannen die Flughaut. Durch intensives Putzen und Einfetten halten Fledermäuse ihre Flughäute geschmeidig; kleinere Löcher und Verletzungen wachsen schnell wieder zu. So wenig elegant der Flug der Fledermäuse erscheinen mag, für ihre Ansprüche ist es die energieeffizienteste Art der Fortbewegung. Ihre Anatomie ist darauf ausgerichtet, wendig und manövrierfähig zu sein.</a:t>
            </a:r>
          </a:p>
          <a:p>
            <a:endParaRPr lang="de-DE" dirty="0" smtClean="0"/>
          </a:p>
          <a:p>
            <a:r>
              <a:rPr lang="de-DE" b="1" dirty="0" smtClean="0"/>
              <a:t>Gemächlich durch die Lüfte</a:t>
            </a:r>
          </a:p>
          <a:p>
            <a:r>
              <a:rPr lang="de-DE" dirty="0" smtClean="0"/>
              <a:t>Die Flugakrobaten zählen zu den eher langsameren Fliegern. Die meisten kleineren Arten bewegen sich mit einer Geschwindigkeit zwischen 20 und 30 Kilometern in der Stunde. Der Silberpfeil unter den heimischen Arten ist der Große Abendsegler. Dieser kann bis zu 50 Kilometer in der Stunde schnell fliegen. Rekordhalter in Europa ist die Langflügelfledermaus mit 70 km/h. Diese kam bis in die 1960er am Kaiserstuhl vor, gilt heute aber als ausgestorben. Sie ist aber dennoch eine heimische Art. In Frankreich kommt sie noch regelmäßig vor.</a:t>
            </a:r>
          </a:p>
          <a:p>
            <a:endParaRPr lang="de-DE" altLang="en-US" dirty="0" smtClean="0"/>
          </a:p>
        </p:txBody>
      </p:sp>
      <p:sp>
        <p:nvSpPr>
          <p:cNvPr id="4" name="Foliennummernplatzhalter 3"/>
          <p:cNvSpPr>
            <a:spLocks noGrp="1"/>
          </p:cNvSpPr>
          <p:nvPr>
            <p:ph type="sldNum" sz="quarter" idx="5"/>
          </p:nvPr>
        </p:nvSpPr>
        <p:spPr/>
        <p:txBody>
          <a:bodyPr/>
          <a:lstStyle/>
          <a:p>
            <a:pPr>
              <a:defRPr/>
            </a:pPr>
            <a:fld id="{991AFF1A-F574-4609-A1F0-C1376424E821}" type="slidenum">
              <a:rPr lang="de-DE" smtClean="0"/>
              <a:pPr>
                <a:defRPr/>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b="1" dirty="0" smtClean="0"/>
              <a:t>Die kalte Jahreszeit verschlafen</a:t>
            </a:r>
          </a:p>
          <a:p>
            <a:r>
              <a:rPr lang="de-DE" dirty="0" smtClean="0"/>
              <a:t>Die Fledermaus verschläft etwa die Hälfte des Jahres: Denn auf dem Speiseplan unserer heimischen Fledermäuse stehen ausnahmslos Insekten – und die sind in der Winterzeit Mangelware. </a:t>
            </a:r>
          </a:p>
          <a:p>
            <a:endParaRPr lang="de-DE" dirty="0" smtClean="0"/>
          </a:p>
          <a:p>
            <a:pPr lvl="0"/>
            <a:r>
              <a:rPr lang="de-DE" i="1" dirty="0" smtClean="0"/>
              <a:t>Die obere Abbildung zeigt übrigens Große Mausohren im Winterschlaf, daher die Eiskristalle auf ihren Körpern.</a:t>
            </a:r>
          </a:p>
          <a:p>
            <a:r>
              <a:rPr lang="de-DE" dirty="0" smtClean="0"/>
              <a:t> </a:t>
            </a:r>
          </a:p>
          <a:p>
            <a:r>
              <a:rPr lang="de-DE" dirty="0" smtClean="0"/>
              <a:t>Im Gegensatz zu den Sommerquartieren bewohnen Weibchen und Männchen ihre Winterquartiere gemeinsam. Typischerweise beziehen sie dann Höhlen, Stollen, Bunker oder Keller, die kühl und feucht, aber frostfrei sind. Um bis zu sechs Monate ohne Nahrung auskommen zu können, senken sie ihre Körpertemperatur auf die Umgebungstemperatur herab. Diese kann durchaus schon mal 5 bis 3 Grad Celsius betragen. Herzschlag und Atmung verlangsamen sich im Extremfall um das 40zigfache. Trotzdem verlieren Fledermäuse während des Winters immer noch etwa 30 Prozent ihres Gewichts. Da der Aufwachprozess sehr energieaufwendig ist, sollte man Fledermäuse im Winterschlaf nicht stören. Sonst kann es passieren, dass ihre Reserven nicht mehr bis zum Frühjahr ausreichen…</a:t>
            </a:r>
          </a:p>
          <a:p>
            <a:endParaRPr lang="de-DE" dirty="0" smtClean="0"/>
          </a:p>
          <a:p>
            <a:r>
              <a:rPr lang="de-DE" b="1" dirty="0" smtClean="0"/>
              <a:t>Umzug bei den ersten Sonnenstrahlen</a:t>
            </a:r>
          </a:p>
          <a:p>
            <a:r>
              <a:rPr lang="de-DE" dirty="0" smtClean="0"/>
              <a:t>Im Frühjahr wechseln Fledermäuse vom Winter- ins Sommerquartier. Die Quartiere können wie beim Großen und Kleinen Abendsegler und der Rauhautfledermaus mit über 1.500 Kilometer sehr weit auseinander liegen. Die meisten Flugkünstler fliegen dagegen „nur“ 200 bis 300 Kilometer oder wechseln im günstigsten Fall wie die Langohren lediglich ihren Hangplatz vom Keller hinauf in den Dachboden.</a:t>
            </a:r>
          </a:p>
          <a:p>
            <a:r>
              <a:rPr lang="de-DE" dirty="0" smtClean="0"/>
              <a:t>Etwa die Hälfte unserer heimischen Fledermausarten wohnt von Frühjahr bis Herbst in Wäldern, zum Beispiel in verlassenen </a:t>
            </a:r>
            <a:r>
              <a:rPr lang="de-DE" dirty="0" err="1" smtClean="0"/>
              <a:t>Spechthöhlen</a:t>
            </a:r>
            <a:r>
              <a:rPr lang="de-DE" dirty="0" smtClean="0"/>
              <a:t>, hinter loser Rinde oder in anderen Hohlräumen der Bäume. Die anderen Arten bevorzugen Gebäude: Sie suchen auf Dachböden, unter Dachschindeln, in Rollladenkästen, hinter Fensterläden, Fallrohren oder in Mauerspalten Unterschlupf.</a:t>
            </a:r>
          </a:p>
          <a:p>
            <a:endParaRPr lang="de-DE" dirty="0" smtClean="0"/>
          </a:p>
          <a:p>
            <a:r>
              <a:rPr lang="de-DE" b="1" dirty="0" smtClean="0"/>
              <a:t>Nachwuchs in Gemeinschaft</a:t>
            </a:r>
          </a:p>
          <a:p>
            <a:r>
              <a:rPr lang="de-DE" dirty="0" smtClean="0"/>
              <a:t>Fledermausweibchen einer Art bilden – nach der Trennung von den Männchen – sogenannte Wochenstuben, in denen sie in kleinen Gruppen von zehn bis zwanzig Tieren ihre Jungen gebären und aufziehen. Beim Großen </a:t>
            </a:r>
            <a:r>
              <a:rPr lang="de-DE" dirty="0" err="1" smtClean="0"/>
              <a:t>Mausohr</a:t>
            </a:r>
            <a:r>
              <a:rPr lang="de-DE" dirty="0" smtClean="0"/>
              <a:t> wurden allerdings schon mehrere tausend Weibchen in einem Quartier gezählt. Die Jungen werden nach ungefähr 50 Tagen Tragzeit im Frühsommer geboren und gleich gesäugt. </a:t>
            </a:r>
          </a:p>
          <a:p>
            <a:r>
              <a:rPr lang="de-DE" dirty="0" smtClean="0"/>
              <a:t>Foto: Karl </a:t>
            </a:r>
            <a:r>
              <a:rPr lang="de-DE" dirty="0" err="1" smtClean="0"/>
              <a:t>Kugelschafter</a:t>
            </a:r>
            <a:endParaRPr lang="de-DE" dirty="0" smtClean="0"/>
          </a:p>
          <a:p>
            <a:endParaRPr lang="de-DE" dirty="0" smtClean="0"/>
          </a:p>
          <a:p>
            <a:pPr lvl="0"/>
            <a:r>
              <a:rPr lang="de-DE" i="1" dirty="0" smtClean="0"/>
              <a:t>Das Foto zeigt ein </a:t>
            </a:r>
            <a:r>
              <a:rPr lang="de-DE" i="1" dirty="0" err="1" smtClean="0"/>
              <a:t>Großes</a:t>
            </a:r>
            <a:r>
              <a:rPr lang="de-DE" i="1" dirty="0" smtClean="0"/>
              <a:t> </a:t>
            </a:r>
            <a:r>
              <a:rPr lang="de-DE" i="1" dirty="0" err="1" smtClean="0"/>
              <a:t>Mausohr</a:t>
            </a:r>
            <a:r>
              <a:rPr lang="de-DE" i="1" dirty="0" smtClean="0"/>
              <a:t> mit ihrem Jungen.</a:t>
            </a:r>
          </a:p>
          <a:p>
            <a:r>
              <a:rPr lang="de-DE" dirty="0" smtClean="0"/>
              <a:t> </a:t>
            </a:r>
          </a:p>
          <a:p>
            <a:r>
              <a:rPr lang="de-DE" dirty="0" smtClean="0"/>
              <a:t>Mit vier bis fünf Wochen beginnen sie, eigenständig Insekten zu jagen. Die Männchen verbringen diese Zeit entweder einzeln oder in </a:t>
            </a:r>
            <a:r>
              <a:rPr lang="de-DE" dirty="0" err="1" smtClean="0"/>
              <a:t>Männchenkolonien</a:t>
            </a:r>
            <a:r>
              <a:rPr lang="de-DE" dirty="0" smtClean="0"/>
              <a:t>. Nur selten und in nördlicheren Gegenden leben Männchen vereinzelt auch in Wochenstuben.</a:t>
            </a:r>
          </a:p>
          <a:p>
            <a:endParaRPr lang="de-DE" dirty="0" smtClean="0"/>
          </a:p>
          <a:p>
            <a:r>
              <a:rPr lang="de-DE" b="1" dirty="0" smtClean="0"/>
              <a:t>Paarungszeit mit verzögerten Folgen</a:t>
            </a:r>
          </a:p>
          <a:p>
            <a:r>
              <a:rPr lang="de-DE" dirty="0" smtClean="0"/>
              <a:t>Sind die Jungen selbstständig geworden, beginnt in sogenannten Schwärm- oder Balzquartieren die Paarungszeit. Anders als bei allen anderen Säugetieren werden die Eizellen nach der Paarung nicht sofort befruchtet: Die männlichen Spermien überdauern viele Monate im Körper der Weibchen. Erst nach dem Ende des Winterschlafs kommt es zum Eisprung und zur Befruchtung.</a:t>
            </a:r>
          </a:p>
          <a:p>
            <a:r>
              <a:rPr lang="de-DE" dirty="0" smtClean="0"/>
              <a:t>Ab September fressen sich die Schönen der Nacht genügend Fettreserven für den anstehenden Winterschlaf an, in den sie ab November fallen.</a:t>
            </a:r>
          </a:p>
          <a:p>
            <a:pPr indent="495199">
              <a:spcBef>
                <a:spcPts val="650"/>
              </a:spcBef>
            </a:pPr>
            <a:endParaRPr lang="de-DE" sz="1300"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Leider brachen die Fledermausbestände in der zweiten Hälfte des 20. Jahrhunderts massiv ein: Die Intensivierung der Land- und Forstwirtschaft sowie der umfangreiche Einsatz von Pestiziden und Holzschutzmitteln auf DDT- oder Lindan-Basis ließen die Nahrungsgrundlage und Lebensräume der nächtlichen Himmelsstürmer dramatisch schrumpfen. Heute sind einige Fledermauspopulationen wieder stabil, jedoch noch weit von einer positiven Bestandsentwicklung entfernt. Fünf Arten gelten in Deutschland als stark gefährdet, drei sind sogar vom Aussterben bedroht. Weitere sind gefährdet oder stehen auf der Vorwarnliste.</a:t>
            </a:r>
          </a:p>
          <a:p>
            <a:pPr>
              <a:buFont typeface="Arial" pitchFamily="34" charset="0"/>
              <a:buChar char="•"/>
            </a:pPr>
            <a:endParaRPr lang="de-DE" dirty="0" smtClean="0"/>
          </a:p>
          <a:p>
            <a:pPr lvl="0">
              <a:buFont typeface="Arial" pitchFamily="34" charset="0"/>
              <a:buChar char="•"/>
            </a:pPr>
            <a:r>
              <a:rPr lang="de-DE" dirty="0" smtClean="0"/>
              <a:t>Vom Aussterben bedroht (nach Rote Liste BRD): Große und Kleine Hufeisennase und </a:t>
            </a:r>
            <a:r>
              <a:rPr lang="de-DE" dirty="0" err="1" smtClean="0"/>
              <a:t>Nymphenfledermaus</a:t>
            </a:r>
            <a:r>
              <a:rPr lang="de-DE" dirty="0" smtClean="0"/>
              <a:t> </a:t>
            </a:r>
          </a:p>
          <a:p>
            <a:pPr>
              <a:buFont typeface="Arial" pitchFamily="34" charset="0"/>
              <a:buChar char="•"/>
            </a:pPr>
            <a:r>
              <a:rPr lang="de-DE" dirty="0" smtClean="0"/>
              <a:t>stark gefährdet: Graues </a:t>
            </a:r>
            <a:r>
              <a:rPr lang="de-DE" dirty="0" err="1" smtClean="0"/>
              <a:t>Langohr</a:t>
            </a:r>
            <a:r>
              <a:rPr lang="de-DE" dirty="0" smtClean="0"/>
              <a:t>, </a:t>
            </a:r>
            <a:r>
              <a:rPr lang="de-DE" dirty="0" err="1" smtClean="0"/>
              <a:t>Bechsteinfledermaus</a:t>
            </a:r>
            <a:r>
              <a:rPr lang="de-DE" dirty="0" smtClean="0"/>
              <a:t>, </a:t>
            </a:r>
            <a:r>
              <a:rPr lang="de-DE" dirty="0" err="1" smtClean="0"/>
              <a:t>Mopsfledermaus</a:t>
            </a:r>
            <a:r>
              <a:rPr lang="de-DE" dirty="0" smtClean="0"/>
              <a:t>, Wimperfledermaus, Nordfledermaus</a:t>
            </a:r>
            <a:endParaRPr lang="de-DE" dirty="0"/>
          </a:p>
        </p:txBody>
      </p:sp>
      <p:sp>
        <p:nvSpPr>
          <p:cNvPr id="4" name="Foliennummernplatzhalter 3"/>
          <p:cNvSpPr>
            <a:spLocks noGrp="1"/>
          </p:cNvSpPr>
          <p:nvPr>
            <p:ph type="sldNum" sz="quarter" idx="10"/>
          </p:nvPr>
        </p:nvSpPr>
        <p:spPr/>
        <p:txBody>
          <a:bodyPr/>
          <a:lstStyle/>
          <a:p>
            <a:fld id="{E7F37B36-256F-44A3-8EB0-0E1FC5470CC3}"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noFill/>
          <a:ln>
            <a:solidFill>
              <a:srgbClr val="000000"/>
            </a:solidFill>
            <a:miter lim="800000"/>
            <a:headEnd/>
            <a:tailEnd/>
          </a:ln>
        </p:spPr>
      </p:sp>
      <p:sp>
        <p:nvSpPr>
          <p:cNvPr id="107523"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b="1" dirty="0" smtClean="0"/>
              <a:t>Fledermäuse lieben Insekten</a:t>
            </a:r>
          </a:p>
          <a:p>
            <a:r>
              <a:rPr lang="de-DE" dirty="0" smtClean="0"/>
              <a:t>Alle heimischen Fledermausarten sind Insektenfresser. Eine Fledermaus frisst jede Nacht eine Insektenmenge, die etwa einem Drittel bis der Hälfte ihres eigenen Körpergewichtes entspricht – bei der Wasserfledermaus können das mehr als 4.000 Mücken pro Nacht sein! </a:t>
            </a:r>
          </a:p>
          <a:p>
            <a:r>
              <a:rPr lang="de-DE" dirty="0" smtClean="0"/>
              <a:t>Gefressen werden Mücken, Schnaken, Fliegen, Nacht- und Tagfalter, Käfer, aber auch Spinnen und Hundertfüßer. Einige Fledermäuse haben dabei keine speziellen Nahrungspräferenzen. Sie sind sozusagen Spezialisten und Opportunisten zugleich. Sind bestimmte Insekten im Überfluss vorhanden, werden diese genutzt; bei Mangel spezialisieren sich die Fledermäuse.</a:t>
            </a:r>
          </a:p>
          <a:p>
            <a:endParaRPr lang="de-DE" dirty="0" smtClean="0"/>
          </a:p>
          <a:p>
            <a:r>
              <a:rPr lang="de-DE" b="1" dirty="0" smtClean="0"/>
              <a:t>Jagdstrategien</a:t>
            </a:r>
          </a:p>
          <a:p>
            <a:r>
              <a:rPr lang="de-DE" dirty="0" smtClean="0"/>
              <a:t>Um Konkurrenz zu vermeiden, nutzen die Fledermausarten unterschiedliche Jagdräume und -strategien im nächtlichen Luftraum: Einige jagen nur dicht über der Oberfläche von Gewässern (Teich- und Wasserfledermaus), andere hoch über den Baumkronen (Abendsegler), wieder andere sammeln Insekten vom Laub der Bäume und Büsche (Langohren) oder stöbern raschelnde Laufkäfer auf dem Waldboden auf (Mausohren).</a:t>
            </a:r>
            <a:endParaRPr lang="de-DE" sz="1300" dirty="0"/>
          </a:p>
        </p:txBody>
      </p:sp>
      <p:sp>
        <p:nvSpPr>
          <p:cNvPr id="727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73793-CD1C-4CB5-B976-5F408111EA32}" type="slidenum">
              <a:rPr lang="de-DE" smtClean="0"/>
              <a:pPr fontAlgn="base">
                <a:spcBef>
                  <a:spcPct val="0"/>
                </a:spcBef>
                <a:spcAft>
                  <a:spcPct val="0"/>
                </a:spcAft>
                <a:defRPr/>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ie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09135"/>
            <a:ext cx="6101509" cy="2133603"/>
          </a:xfrm>
        </p:spPr>
        <p:txBody>
          <a:bodyPr anchor="b">
            <a:noAutofit/>
          </a:bodyPr>
          <a:lstStyle>
            <a:lvl1pPr>
              <a:lnSpc>
                <a:spcPct val="90000"/>
              </a:lnSpc>
              <a:defRPr sz="5200" cap="none" normalizeH="0" baseline="0"/>
            </a:lvl1pPr>
          </a:lstStyle>
          <a:p>
            <a:r>
              <a:rPr lang="de-DE" smtClean="0"/>
              <a:t>Titelmasterformat durch Klicken bearbeiten</a:t>
            </a:r>
            <a:endParaRPr lang="en-US" dirty="0"/>
          </a:p>
        </p:txBody>
      </p:sp>
      <p:sp>
        <p:nvSpPr>
          <p:cNvPr id="3" name="Subtitle 2"/>
          <p:cNvSpPr>
            <a:spLocks noGrp="1"/>
          </p:cNvSpPr>
          <p:nvPr>
            <p:ph type="subTitle" idx="1"/>
          </p:nvPr>
        </p:nvSpPr>
        <p:spPr>
          <a:xfrm>
            <a:off x="457200" y="2948784"/>
            <a:ext cx="6101509" cy="1752600"/>
          </a:xfrm>
        </p:spPr>
        <p:txBody>
          <a:bodyPr lIns="0" tIns="0" rIns="0" bIns="0"/>
          <a:lstStyle>
            <a:lvl1pPr marL="0" indent="0" algn="l">
              <a:buNone/>
              <a:defRPr>
                <a:solidFill>
                  <a:srgbClr val="598F1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pic>
        <p:nvPicPr>
          <p:cNvPr id="16" name="Bild 15" descr="NABU_Logo_fuer_ppt_NABU.png"/>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113964" y="10718"/>
            <a:ext cx="2030036" cy="1725226"/>
          </a:xfrm>
          <a:prstGeom prst="rect">
            <a:avLst/>
          </a:prstGeom>
        </p:spPr>
      </p:pic>
      <p:pic>
        <p:nvPicPr>
          <p:cNvPr id="9" name="Bild 8" descr="weisstorch_final_ManfredDelpho_grusskarte_rz.psd"/>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829224" y="3634038"/>
            <a:ext cx="4342299" cy="3283812"/>
          </a:xfrm>
          <a:prstGeom prst="rect">
            <a:avLst/>
          </a:prstGeom>
        </p:spPr>
      </p:pic>
    </p:spTree>
    <p:extLst>
      <p:ext uri="{BB962C8B-B14F-4D97-AF65-F5344CB8AC3E}">
        <p14:creationId xmlns="" xmlns:p14="http://schemas.microsoft.com/office/powerpoint/2010/main" val="189153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Bilder - Lichtgrau">
    <p:spTree>
      <p:nvGrpSpPr>
        <p:cNvPr id="1" name=""/>
        <p:cNvGrpSpPr/>
        <p:nvPr/>
      </p:nvGrpSpPr>
      <p:grpSpPr>
        <a:xfrm>
          <a:off x="0" y="0"/>
          <a:ext cx="0" cy="0"/>
          <a:chOff x="0" y="0"/>
          <a:chExt cx="0" cy="0"/>
        </a:xfrm>
      </p:grpSpPr>
      <p:sp>
        <p:nvSpPr>
          <p:cNvPr id="10" name="Rechteck 9"/>
          <p:cNvSpPr/>
          <p:nvPr/>
        </p:nvSpPr>
        <p:spPr>
          <a:xfrm>
            <a:off x="0" y="1439862"/>
            <a:ext cx="9144000" cy="5044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4" name="Date Placeholder 3"/>
          <p:cNvSpPr>
            <a:spLocks noGrp="1"/>
          </p:cNvSpPr>
          <p:nvPr>
            <p:ph type="dt" sz="half" idx="10"/>
          </p:nvPr>
        </p:nvSpPr>
        <p:spPr/>
        <p:txBody>
          <a:bodyPr/>
          <a:lstStyle/>
          <a:p>
            <a:fld id="{BCA6BBD9-88F3-413C-9FD6-302034F4B9F8}" type="datetime2">
              <a:rPr lang="de-DE" smtClean="0"/>
              <a:pPr/>
              <a:t>Montag, 15. August 2016</a:t>
            </a:fld>
            <a:endParaRPr lang="de-DE" dirty="0"/>
          </a:p>
        </p:txBody>
      </p:sp>
      <p:sp>
        <p:nvSpPr>
          <p:cNvPr id="5" name="Footer Placeholder 4"/>
          <p:cNvSpPr>
            <a:spLocks noGrp="1"/>
          </p:cNvSpPr>
          <p:nvPr>
            <p:ph type="ftr" sz="quarter" idx="11"/>
          </p:nvPr>
        </p:nvSpPr>
        <p:spPr/>
        <p:txBody>
          <a:bodyPr/>
          <a:lstStyle>
            <a:lvl1pPr algn="l">
              <a:defRPr/>
            </a:lvl1pPr>
          </a:lstStyle>
          <a:p>
            <a:r>
              <a:rPr lang="de-DE" smtClean="0"/>
              <a:t>PowerPoint Vorlage  -  Ver.  1.0.0</a:t>
            </a:r>
            <a:endParaRPr lang="de-DE" dirty="0"/>
          </a:p>
        </p:txBody>
      </p:sp>
      <p:sp>
        <p:nvSpPr>
          <p:cNvPr id="6" name="Slide Number Placeholder 5"/>
          <p:cNvSpPr>
            <a:spLocks noGrp="1"/>
          </p:cNvSpPr>
          <p:nvPr>
            <p:ph type="sldNum" sz="quarter" idx="12"/>
          </p:nvPr>
        </p:nvSpPr>
        <p:spPr/>
        <p:txBody>
          <a:bodyPr/>
          <a:lstStyle/>
          <a:p>
            <a:fld id="{9D26C6B8-7DF4-4F01-8878-A6272B56DAC3}" type="slidenum">
              <a:rPr lang="de-DE" smtClean="0"/>
              <a:pPr/>
              <a:t>‹Nr.›</a:t>
            </a:fld>
            <a:endParaRPr lang="de-DE"/>
          </a:p>
        </p:txBody>
      </p:sp>
      <p:cxnSp>
        <p:nvCxnSpPr>
          <p:cNvPr id="12" name="Gerade Verbindung 11"/>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Bildplatzhalter 13"/>
          <p:cNvSpPr>
            <a:spLocks noGrp="1"/>
          </p:cNvSpPr>
          <p:nvPr>
            <p:ph type="pic" sz="quarter" idx="13"/>
          </p:nvPr>
        </p:nvSpPr>
        <p:spPr>
          <a:xfrm>
            <a:off x="462899" y="1439863"/>
            <a:ext cx="1888220" cy="1560512"/>
          </a:xfrm>
        </p:spPr>
        <p:txBody>
          <a:bodyPr/>
          <a:lstStyle/>
          <a:p>
            <a:r>
              <a:rPr lang="de-DE" smtClean="0"/>
              <a:t>Bild durch Klicken auf Symbol hinzufügen</a:t>
            </a:r>
            <a:endParaRPr lang="de-DE"/>
          </a:p>
        </p:txBody>
      </p:sp>
      <p:sp>
        <p:nvSpPr>
          <p:cNvPr id="15" name="Bildplatzhalter 13"/>
          <p:cNvSpPr>
            <a:spLocks noGrp="1"/>
          </p:cNvSpPr>
          <p:nvPr>
            <p:ph type="pic" sz="quarter" idx="14"/>
          </p:nvPr>
        </p:nvSpPr>
        <p:spPr>
          <a:xfrm>
            <a:off x="2574793" y="1439863"/>
            <a:ext cx="1888220" cy="1560512"/>
          </a:xfrm>
        </p:spPr>
        <p:txBody>
          <a:bodyPr/>
          <a:lstStyle/>
          <a:p>
            <a:r>
              <a:rPr lang="de-DE" smtClean="0"/>
              <a:t>Bild durch Klicken auf Symbol hinzufügen</a:t>
            </a:r>
            <a:endParaRPr lang="de-DE"/>
          </a:p>
        </p:txBody>
      </p:sp>
      <p:sp>
        <p:nvSpPr>
          <p:cNvPr id="16" name="Bildplatzhalter 13"/>
          <p:cNvSpPr>
            <a:spLocks noGrp="1"/>
          </p:cNvSpPr>
          <p:nvPr>
            <p:ph type="pic" sz="quarter" idx="15"/>
          </p:nvPr>
        </p:nvSpPr>
        <p:spPr>
          <a:xfrm>
            <a:off x="4686687" y="1439862"/>
            <a:ext cx="1888220" cy="1560512"/>
          </a:xfrm>
        </p:spPr>
        <p:txBody>
          <a:bodyPr/>
          <a:lstStyle/>
          <a:p>
            <a:r>
              <a:rPr lang="de-DE" smtClean="0"/>
              <a:t>Bild durch Klicken auf Symbol hinzufügen</a:t>
            </a:r>
            <a:endParaRPr lang="de-DE"/>
          </a:p>
        </p:txBody>
      </p:sp>
      <p:sp>
        <p:nvSpPr>
          <p:cNvPr id="17" name="Bildplatzhalter 13"/>
          <p:cNvSpPr>
            <a:spLocks noGrp="1"/>
          </p:cNvSpPr>
          <p:nvPr>
            <p:ph type="pic" sz="quarter" idx="16"/>
          </p:nvPr>
        </p:nvSpPr>
        <p:spPr>
          <a:xfrm>
            <a:off x="6798580" y="1439862"/>
            <a:ext cx="1888220" cy="1560512"/>
          </a:xfrm>
        </p:spPr>
        <p:txBody>
          <a:bodyPr/>
          <a:lstStyle/>
          <a:p>
            <a:r>
              <a:rPr lang="de-DE" smtClean="0"/>
              <a:t>Bild durch Klicken auf Symbol hinzufügen</a:t>
            </a:r>
            <a:endParaRPr lang="de-DE" dirty="0"/>
          </a:p>
        </p:txBody>
      </p:sp>
      <p:sp>
        <p:nvSpPr>
          <p:cNvPr id="19" name="Textplatzhalter 18"/>
          <p:cNvSpPr>
            <a:spLocks noGrp="1"/>
          </p:cNvSpPr>
          <p:nvPr>
            <p:ph type="body" sz="quarter" idx="17"/>
          </p:nvPr>
        </p:nvSpPr>
        <p:spPr>
          <a:xfrm>
            <a:off x="457199" y="3097213"/>
            <a:ext cx="1893919"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8"/>
          <p:cNvSpPr>
            <a:spLocks noGrp="1"/>
          </p:cNvSpPr>
          <p:nvPr>
            <p:ph type="body" sz="quarter" idx="18"/>
          </p:nvPr>
        </p:nvSpPr>
        <p:spPr>
          <a:xfrm>
            <a:off x="2574794" y="3097213"/>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8"/>
          <p:cNvSpPr>
            <a:spLocks noGrp="1"/>
          </p:cNvSpPr>
          <p:nvPr>
            <p:ph type="body" sz="quarter" idx="19"/>
          </p:nvPr>
        </p:nvSpPr>
        <p:spPr>
          <a:xfrm>
            <a:off x="4686687" y="3101270"/>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8"/>
          <p:cNvSpPr>
            <a:spLocks noGrp="1"/>
          </p:cNvSpPr>
          <p:nvPr>
            <p:ph type="body" sz="quarter" idx="20"/>
          </p:nvPr>
        </p:nvSpPr>
        <p:spPr>
          <a:xfrm>
            <a:off x="6798580" y="3105327"/>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 xmlns:p14="http://schemas.microsoft.com/office/powerpoint/2010/main" val="2332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Kapiteltrenn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78170"/>
            <a:ext cx="8037513" cy="2465237"/>
          </a:xfrm>
        </p:spPr>
        <p:txBody>
          <a:bodyPr anchor="b">
            <a:normAutofit/>
          </a:bodyPr>
          <a:lstStyle>
            <a:lvl1pPr algn="l">
              <a:defRPr sz="4800" b="0" cap="all">
                <a:solidFill>
                  <a:schemeClr val="tx2"/>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3355464"/>
            <a:ext cx="8037513" cy="2771588"/>
          </a:xfrm>
        </p:spPr>
        <p:txBody>
          <a:bodyPr lIns="0" tIns="0" rIns="0" bIns="0" anchor="t">
            <a:normAutofit/>
          </a:bodyPr>
          <a:lstStyle>
            <a:lvl1pPr marL="0" indent="0">
              <a:buNone/>
              <a:defRPr sz="2400">
                <a:solidFill>
                  <a:srgbClr val="598F1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e Placeholder 3"/>
          <p:cNvSpPr>
            <a:spLocks noGrp="1"/>
          </p:cNvSpPr>
          <p:nvPr>
            <p:ph type="dt" sz="half" idx="10"/>
          </p:nvPr>
        </p:nvSpPr>
        <p:spPr/>
        <p:txBody>
          <a:bodyPr/>
          <a:lstStyle/>
          <a:p>
            <a:fld id="{9598AF1C-F7D3-4C0C-ABA0-F42A9F1568FD}" type="datetime2">
              <a:rPr lang="de-DE" smtClean="0"/>
              <a:pPr/>
              <a:t>Montag, 15. August 2016</a:t>
            </a:fld>
            <a:endParaRPr lang="de-DE" dirty="0"/>
          </a:p>
        </p:txBody>
      </p:sp>
      <p:sp>
        <p:nvSpPr>
          <p:cNvPr id="5" name="Footer Placeholder 4"/>
          <p:cNvSpPr>
            <a:spLocks noGrp="1"/>
          </p:cNvSpPr>
          <p:nvPr>
            <p:ph type="ftr" sz="quarter" idx="11"/>
          </p:nvPr>
        </p:nvSpPr>
        <p:spPr/>
        <p:txBody>
          <a:bodyPr/>
          <a:lstStyle/>
          <a:p>
            <a:r>
              <a:rPr lang="de-DE" smtClean="0"/>
              <a:t>PowerPoint Vorlage  -  Ver.  1.0.0</a:t>
            </a:r>
            <a:endParaRPr lang="de-DE" dirty="0"/>
          </a:p>
        </p:txBody>
      </p:sp>
      <p:sp>
        <p:nvSpPr>
          <p:cNvPr id="6" name="Slide Number Placeholder 5"/>
          <p:cNvSpPr>
            <a:spLocks noGrp="1"/>
          </p:cNvSpPr>
          <p:nvPr>
            <p:ph type="sldNum" sz="quarter" idx="12"/>
          </p:nvPr>
        </p:nvSpPr>
        <p:spPr/>
        <p:txBody>
          <a:bodyPr/>
          <a:lstStyle/>
          <a:p>
            <a:fld id="{9D26C6B8-7DF4-4F01-8878-A6272B56DAC3}" type="slidenum">
              <a:rPr lang="de-DE" smtClean="0"/>
              <a:pPr/>
              <a:t>‹Nr.›</a:t>
            </a:fld>
            <a:endParaRPr lang="de-DE"/>
          </a:p>
        </p:txBody>
      </p:sp>
      <p:cxnSp>
        <p:nvCxnSpPr>
          <p:cNvPr id="7" name="Gerade Verbindung 6"/>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vollflächig">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0" y="0"/>
            <a:ext cx="9144000" cy="6496050"/>
          </a:xfrm>
        </p:spPr>
        <p:txBody>
          <a:bodyPr/>
          <a:lstStyle/>
          <a:p>
            <a:r>
              <a:rPr lang="de-DE" smtClean="0"/>
              <a:t>Bild durch Klicken auf Symbol hinzufügen</a:t>
            </a:r>
            <a:endParaRPr lang="de-DE"/>
          </a:p>
        </p:txBody>
      </p:sp>
      <p:sp>
        <p:nvSpPr>
          <p:cNvPr id="2" name="Datumsplatzhalter 1"/>
          <p:cNvSpPr>
            <a:spLocks noGrp="1"/>
          </p:cNvSpPr>
          <p:nvPr>
            <p:ph type="dt" sz="half" idx="14"/>
          </p:nvPr>
        </p:nvSpPr>
        <p:spPr/>
        <p:txBody>
          <a:bodyPr/>
          <a:lstStyle/>
          <a:p>
            <a:fld id="{163DEC4B-833B-4289-B0AD-3334FEA285D7}" type="datetime2">
              <a:rPr lang="de-DE" smtClean="0"/>
              <a:pPr/>
              <a:t>Montag, 15. August 2016</a:t>
            </a:fld>
            <a:endParaRPr lang="de-DE" dirty="0"/>
          </a:p>
        </p:txBody>
      </p:sp>
      <p:sp>
        <p:nvSpPr>
          <p:cNvPr id="6" name="Fußzeilenplatzhalter 5"/>
          <p:cNvSpPr>
            <a:spLocks noGrp="1"/>
          </p:cNvSpPr>
          <p:nvPr>
            <p:ph type="ftr" sz="quarter" idx="15"/>
          </p:nvPr>
        </p:nvSpPr>
        <p:spPr/>
        <p:txBody>
          <a:bodyPr/>
          <a:lstStyle/>
          <a:p>
            <a:r>
              <a:rPr lang="de-DE" smtClean="0"/>
              <a:t>PowerPoint Vorlage  -  Ver.  1.0.0</a:t>
            </a:r>
            <a:endParaRPr lang="de-DE" dirty="0"/>
          </a:p>
        </p:txBody>
      </p:sp>
      <p:sp>
        <p:nvSpPr>
          <p:cNvPr id="7" name="Foliennummernplatzhalter 6"/>
          <p:cNvSpPr>
            <a:spLocks noGrp="1"/>
          </p:cNvSpPr>
          <p:nvPr>
            <p:ph type="sldNum" sz="quarter" idx="16"/>
          </p:nvPr>
        </p:nvSpPr>
        <p:spPr/>
        <p:txBody>
          <a:bodyPr/>
          <a:lstStyle/>
          <a:p>
            <a:fld id="{9D26C6B8-7DF4-4F01-8878-A6272B56DAC3}" type="slidenum">
              <a:rPr lang="de-DE" smtClean="0"/>
              <a:pPr/>
              <a:t>‹Nr.›</a:t>
            </a:fld>
            <a:endParaRPr lang="de-DE"/>
          </a:p>
        </p:txBody>
      </p:sp>
    </p:spTree>
    <p:extLst>
      <p:ext uri="{BB962C8B-B14F-4D97-AF65-F5344CB8AC3E}">
        <p14:creationId xmlns="" xmlns:p14="http://schemas.microsoft.com/office/powerpoint/2010/main" val="202575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71F1FCFA-5114-46BE-A74F-60150C18E048}" type="datetime2">
              <a:rPr lang="de-DE" smtClean="0"/>
              <a:pPr/>
              <a:t>Montag, 15. August 2016</a:t>
            </a:fld>
            <a:endParaRPr lang="de-DE" dirty="0"/>
          </a:p>
        </p:txBody>
      </p:sp>
      <p:sp>
        <p:nvSpPr>
          <p:cNvPr id="4" name="Footer Placeholder 3"/>
          <p:cNvSpPr>
            <a:spLocks noGrp="1"/>
          </p:cNvSpPr>
          <p:nvPr>
            <p:ph type="ftr" sz="quarter" idx="11"/>
          </p:nvPr>
        </p:nvSpPr>
        <p:spPr/>
        <p:txBody>
          <a:bodyPr/>
          <a:lstStyle>
            <a:lvl1pPr algn="l">
              <a:defRPr/>
            </a:lvl1pPr>
          </a:lstStyle>
          <a:p>
            <a:r>
              <a:rPr lang="de-DE" smtClean="0"/>
              <a:t>PowerPoint Vorlage  -  Ver.  1.0.0</a:t>
            </a:r>
            <a:endParaRPr lang="de-DE" dirty="0"/>
          </a:p>
        </p:txBody>
      </p:sp>
      <p:sp>
        <p:nvSpPr>
          <p:cNvPr id="5" name="Slide Number Placeholder 4"/>
          <p:cNvSpPr>
            <a:spLocks noGrp="1"/>
          </p:cNvSpPr>
          <p:nvPr>
            <p:ph type="sldNum" sz="quarter" idx="12"/>
          </p:nvPr>
        </p:nvSpPr>
        <p:spPr/>
        <p:txBody>
          <a:bodyPr/>
          <a:lstStyle/>
          <a:p>
            <a:fld id="{9D26C6B8-7DF4-4F01-8878-A6272B56DAC3}" type="slidenum">
              <a:rPr lang="de-DE" smtClean="0"/>
              <a:pPr/>
              <a:t>‹Nr.›</a:t>
            </a:fld>
            <a:endParaRPr lang="de-DE"/>
          </a:p>
        </p:txBody>
      </p:sp>
      <p:sp>
        <p:nvSpPr>
          <p:cNvPr id="6" name="Textplatzhalter 8"/>
          <p:cNvSpPr>
            <a:spLocks noGrp="1"/>
          </p:cNvSpPr>
          <p:nvPr>
            <p:ph type="body" sz="quarter" idx="13"/>
          </p:nvPr>
        </p:nvSpPr>
        <p:spPr>
          <a:xfrm>
            <a:off x="457200" y="6157913"/>
            <a:ext cx="8229600"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0174E-AD54-4B83-9177-3DECF453292B}" type="datetime2">
              <a:rPr lang="de-DE" smtClean="0"/>
              <a:pPr/>
              <a:t>Montag, 15. August 2016</a:t>
            </a:fld>
            <a:endParaRPr lang="de-DE"/>
          </a:p>
        </p:txBody>
      </p:sp>
      <p:sp>
        <p:nvSpPr>
          <p:cNvPr id="3" name="Footer Placeholder 2"/>
          <p:cNvSpPr>
            <a:spLocks noGrp="1"/>
          </p:cNvSpPr>
          <p:nvPr>
            <p:ph type="ftr" sz="quarter" idx="11"/>
          </p:nvPr>
        </p:nvSpPr>
        <p:spPr/>
        <p:txBody>
          <a:bodyPr/>
          <a:lstStyle>
            <a:lvl1pPr algn="l">
              <a:defRPr/>
            </a:lvl1pPr>
          </a:lstStyle>
          <a:p>
            <a:r>
              <a:rPr lang="de-DE" smtClean="0"/>
              <a:t>PowerPoint Vorlage  -  Ver.  1.0.0</a:t>
            </a:r>
            <a:endParaRPr lang="de-DE"/>
          </a:p>
        </p:txBody>
      </p:sp>
      <p:sp>
        <p:nvSpPr>
          <p:cNvPr id="4" name="Slide Number Placeholder 3"/>
          <p:cNvSpPr>
            <a:spLocks noGrp="1"/>
          </p:cNvSpPr>
          <p:nvPr>
            <p:ph type="sldNum" sz="quarter" idx="12"/>
          </p:nvPr>
        </p:nvSpPr>
        <p:spPr/>
        <p:txBody>
          <a:bodyPr/>
          <a:lstStyle/>
          <a:p>
            <a:fld id="{9D26C6B8-7DF4-4F01-8878-A6272B56DAC3}" type="slidenum">
              <a:rPr lang="de-DE" smtClean="0"/>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bschlussfolie">
    <p:spTree>
      <p:nvGrpSpPr>
        <p:cNvPr id="1" name=""/>
        <p:cNvGrpSpPr/>
        <p:nvPr/>
      </p:nvGrpSpPr>
      <p:grpSpPr>
        <a:xfrm>
          <a:off x="0" y="0"/>
          <a:ext cx="0" cy="0"/>
          <a:chOff x="0" y="0"/>
          <a:chExt cx="0" cy="0"/>
        </a:xfrm>
      </p:grpSpPr>
      <p:sp>
        <p:nvSpPr>
          <p:cNvPr id="12" name="Rectangle 6"/>
          <p:cNvSpPr/>
          <p:nvPr userDrawn="1"/>
        </p:nvSpPr>
        <p:spPr>
          <a:xfrm>
            <a:off x="0" y="6492240"/>
            <a:ext cx="9144000" cy="365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umsplatzhalter 2"/>
          <p:cNvSpPr>
            <a:spLocks noGrp="1"/>
          </p:cNvSpPr>
          <p:nvPr>
            <p:ph type="dt" sz="half" idx="10"/>
          </p:nvPr>
        </p:nvSpPr>
        <p:spPr/>
        <p:txBody>
          <a:bodyPr/>
          <a:lstStyle/>
          <a:p>
            <a:fld id="{AB5D825B-6BAD-4BE6-83D5-9D8C8E5145EB}" type="datetime2">
              <a:rPr lang="de-DE" smtClean="0"/>
              <a:pPr/>
              <a:t>Montag, 15. August 2016</a:t>
            </a:fld>
            <a:endParaRPr lang="de-DE" dirty="0"/>
          </a:p>
        </p:txBody>
      </p:sp>
      <p:sp>
        <p:nvSpPr>
          <p:cNvPr id="4" name="Fußzeilenplatzhalter 3"/>
          <p:cNvSpPr>
            <a:spLocks noGrp="1"/>
          </p:cNvSpPr>
          <p:nvPr>
            <p:ph type="ftr" sz="quarter" idx="11"/>
          </p:nvPr>
        </p:nvSpPr>
        <p:spPr/>
        <p:txBody>
          <a:bodyPr/>
          <a:lstStyle/>
          <a:p>
            <a:r>
              <a:rPr lang="de-DE" smtClean="0"/>
              <a:t>PowerPoint Vorlage  -  Ver.  1.0.0</a:t>
            </a:r>
            <a:endParaRPr lang="de-DE" dirty="0"/>
          </a:p>
        </p:txBody>
      </p:sp>
      <p:sp>
        <p:nvSpPr>
          <p:cNvPr id="5" name="Foliennummernplatzhalter 4"/>
          <p:cNvSpPr>
            <a:spLocks noGrp="1"/>
          </p:cNvSpPr>
          <p:nvPr>
            <p:ph type="sldNum" sz="quarter" idx="12"/>
          </p:nvPr>
        </p:nvSpPr>
        <p:spPr/>
        <p:txBody>
          <a:bodyPr/>
          <a:lstStyle/>
          <a:p>
            <a:fld id="{9D26C6B8-7DF4-4F01-8878-A6272B56DAC3}" type="slidenum">
              <a:rPr lang="de-DE" smtClean="0"/>
              <a:pPr/>
              <a:t>‹Nr.›</a:t>
            </a:fld>
            <a:endParaRPr lang="de-DE"/>
          </a:p>
        </p:txBody>
      </p:sp>
      <p:sp>
        <p:nvSpPr>
          <p:cNvPr id="7" name="Inhaltsplatzhalter 2"/>
          <p:cNvSpPr>
            <a:spLocks noGrp="1"/>
          </p:cNvSpPr>
          <p:nvPr>
            <p:ph idx="1"/>
          </p:nvPr>
        </p:nvSpPr>
        <p:spPr>
          <a:xfrm>
            <a:off x="7113964" y="1973436"/>
            <a:ext cx="1844820" cy="4343364"/>
          </a:xfrm>
        </p:spPr>
        <p:txBody>
          <a:bodyPr/>
          <a:lstStyle>
            <a:lvl1pPr>
              <a:defRPr sz="1200"/>
            </a:lvl1pPr>
          </a:lstStyle>
          <a:p>
            <a:pPr lvl="0"/>
            <a:r>
              <a:rPr lang="de-DE" sz="1200" smtClean="0"/>
              <a:t>Textmasterformate durch Klicken bearbeiten</a:t>
            </a:r>
          </a:p>
        </p:txBody>
      </p:sp>
      <p:pic>
        <p:nvPicPr>
          <p:cNvPr id="8" name="Bild 7" descr="NABU_Logo_fuer_ppt_NABU.png"/>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113964" y="10718"/>
            <a:ext cx="2030036" cy="1725226"/>
          </a:xfrm>
          <a:prstGeom prst="rect">
            <a:avLst/>
          </a:prstGeom>
        </p:spPr>
      </p:pic>
      <p:sp>
        <p:nvSpPr>
          <p:cNvPr id="11" name="Title 1"/>
          <p:cNvSpPr>
            <a:spLocks noGrp="1"/>
          </p:cNvSpPr>
          <p:nvPr>
            <p:ph type="title"/>
          </p:nvPr>
        </p:nvSpPr>
        <p:spPr>
          <a:xfrm>
            <a:off x="457200" y="302860"/>
            <a:ext cx="6582292" cy="1496904"/>
          </a:xfrm>
        </p:spPr>
        <p:txBody>
          <a:bodyPr/>
          <a:lstStyle/>
          <a:p>
            <a:r>
              <a:rPr lang="de-DE" smtClean="0"/>
              <a:t>Titelmasterformat durch Klicken bearbeiten</a:t>
            </a:r>
            <a:endParaRPr lang="en-US" dirty="0"/>
          </a:p>
        </p:txBody>
      </p:sp>
      <p:pic>
        <p:nvPicPr>
          <p:cNvPr id="13" name="Bild 8" descr="weisstorch_final_ManfredDelpho_grusskarte_rz.psd"/>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a:xfrm>
            <a:off x="-1647807" y="795657"/>
            <a:ext cx="7569045" cy="5724000"/>
          </a:xfrm>
          <a:prstGeom prst="rect">
            <a:avLst/>
          </a:prstGeom>
        </p:spPr>
      </p:pic>
    </p:spTree>
    <p:extLst>
      <p:ext uri="{BB962C8B-B14F-4D97-AF65-F5344CB8AC3E}">
        <p14:creationId xmlns="" xmlns:p14="http://schemas.microsoft.com/office/powerpoint/2010/main" val="2544873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Standar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FF719FEC-85E7-4DED-9C34-3F2D5BE549FE}" type="datetime2">
              <a:rPr lang="de-DE" smtClean="0"/>
              <a:pPr/>
              <a:t>Montag, 15. August 2016</a:t>
            </a:fld>
            <a:endParaRPr lang="de-DE"/>
          </a:p>
        </p:txBody>
      </p:sp>
      <p:sp>
        <p:nvSpPr>
          <p:cNvPr id="5" name="Fußzeilenplatzhalter 4"/>
          <p:cNvSpPr>
            <a:spLocks noGrp="1"/>
          </p:cNvSpPr>
          <p:nvPr>
            <p:ph type="ftr" sz="quarter" idx="11"/>
          </p:nvPr>
        </p:nvSpPr>
        <p:spPr/>
        <p:txBody>
          <a:bodyPr/>
          <a:lstStyle/>
          <a:p>
            <a:r>
              <a:rPr lang="de-DE" smtClean="0"/>
              <a:t>PowerPoint Vorlage  -  Ver.  1.0.0</a:t>
            </a:r>
            <a:endParaRPr lang="de-DE"/>
          </a:p>
        </p:txBody>
      </p:sp>
      <p:sp>
        <p:nvSpPr>
          <p:cNvPr id="6" name="Foliennummernplatzhalter 5"/>
          <p:cNvSpPr>
            <a:spLocks noGrp="1"/>
          </p:cNvSpPr>
          <p:nvPr>
            <p:ph type="sldNum" sz="quarter" idx="12"/>
          </p:nvPr>
        </p:nvSpPr>
        <p:spPr/>
        <p:txBody>
          <a:bodyPr/>
          <a:lstStyle/>
          <a:p>
            <a:fld id="{16EFD5B1-68CB-4A29-8F6C-4D18DB05CB6D}" type="slidenum">
              <a:rPr lang="de-DE" smtClean="0"/>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Inhalte -Standar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440000"/>
            <a:ext cx="4038600" cy="471960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440000"/>
            <a:ext cx="4038600" cy="471960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D69C2A39-CFA1-45A6-BC82-019AFA20EAF4}" type="datetime2">
              <a:rPr lang="de-DE" smtClean="0"/>
              <a:pPr/>
              <a:t>Montag, 15. August 2016</a:t>
            </a:fld>
            <a:endParaRPr lang="de-DE"/>
          </a:p>
        </p:txBody>
      </p:sp>
      <p:sp>
        <p:nvSpPr>
          <p:cNvPr id="6" name="Fußzeilenplatzhalter 5"/>
          <p:cNvSpPr>
            <a:spLocks noGrp="1"/>
          </p:cNvSpPr>
          <p:nvPr>
            <p:ph type="ftr" sz="quarter" idx="11"/>
          </p:nvPr>
        </p:nvSpPr>
        <p:spPr/>
        <p:txBody>
          <a:bodyPr/>
          <a:lstStyle/>
          <a:p>
            <a:r>
              <a:rPr lang="de-DE" smtClean="0"/>
              <a:t>PowerPoint Vorlage  -  Ver.  1.0.0</a:t>
            </a:r>
            <a:endParaRPr lang="de-DE"/>
          </a:p>
        </p:txBody>
      </p:sp>
      <p:sp>
        <p:nvSpPr>
          <p:cNvPr id="7" name="Foliennummernplatzhalter 6"/>
          <p:cNvSpPr>
            <a:spLocks noGrp="1"/>
          </p:cNvSpPr>
          <p:nvPr>
            <p:ph type="sldNum" sz="quarter" idx="12"/>
          </p:nvPr>
        </p:nvSpPr>
        <p:spPr/>
        <p:txBody>
          <a:bodyPr/>
          <a:lstStyle/>
          <a:p>
            <a:fld id="{9D26C6B8-7DF4-4F01-8878-A6272B56DAC3}" type="slidenum">
              <a:rPr lang="de-DE" smtClean="0"/>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67B397ED-A145-49FC-8347-DB0B30B46503}" type="datetime2">
              <a:rPr lang="de-DE" smtClean="0"/>
              <a:pPr/>
              <a:t>Montag, 15. August 2016</a:t>
            </a:fld>
            <a:endParaRPr lang="de-DE" dirty="0"/>
          </a:p>
        </p:txBody>
      </p:sp>
      <p:sp>
        <p:nvSpPr>
          <p:cNvPr id="4" name="Footer Placeholder 3"/>
          <p:cNvSpPr>
            <a:spLocks noGrp="1"/>
          </p:cNvSpPr>
          <p:nvPr>
            <p:ph type="ftr" sz="quarter" idx="11"/>
          </p:nvPr>
        </p:nvSpPr>
        <p:spPr/>
        <p:txBody>
          <a:bodyPr/>
          <a:lstStyle>
            <a:lvl1pPr algn="l">
              <a:defRPr/>
            </a:lvl1pPr>
          </a:lstStyle>
          <a:p>
            <a:r>
              <a:rPr lang="de-DE" smtClean="0"/>
              <a:t>PowerPoint Vorlage  -  Ver.  1.0.0</a:t>
            </a:r>
            <a:endParaRPr lang="de-DE" dirty="0"/>
          </a:p>
        </p:txBody>
      </p:sp>
      <p:sp>
        <p:nvSpPr>
          <p:cNvPr id="5" name="Slide Number Placeholder 4"/>
          <p:cNvSpPr>
            <a:spLocks noGrp="1"/>
          </p:cNvSpPr>
          <p:nvPr>
            <p:ph type="sldNum" sz="quarter" idx="12"/>
          </p:nvPr>
        </p:nvSpPr>
        <p:spPr/>
        <p:txBody>
          <a:bodyPr/>
          <a:lstStyle/>
          <a:p>
            <a:fld id="{9D26C6B8-7DF4-4F01-8878-A6272B56DAC3}" type="slidenum">
              <a:rPr lang="de-DE" smtClean="0"/>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3423600" y="1439863"/>
            <a:ext cx="5252856" cy="468630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457200" y="1435100"/>
            <a:ext cx="2736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3571FDE-1AFD-4789-8106-880C1337E07E}" type="datetime2">
              <a:rPr lang="de-DE" smtClean="0"/>
              <a:pPr/>
              <a:t>Montag, 15. August 2016</a:t>
            </a:fld>
            <a:endParaRPr lang="de-DE"/>
          </a:p>
        </p:txBody>
      </p:sp>
      <p:sp>
        <p:nvSpPr>
          <p:cNvPr id="6" name="Fußzeilenplatzhalter 5"/>
          <p:cNvSpPr>
            <a:spLocks noGrp="1"/>
          </p:cNvSpPr>
          <p:nvPr>
            <p:ph type="ftr" sz="quarter" idx="11"/>
          </p:nvPr>
        </p:nvSpPr>
        <p:spPr/>
        <p:txBody>
          <a:bodyPr/>
          <a:lstStyle/>
          <a:p>
            <a:r>
              <a:rPr lang="de-DE" smtClean="0"/>
              <a:t>PowerPoint Vorlage  -  Ver.  1.0.0</a:t>
            </a:r>
            <a:endParaRPr lang="de-DE"/>
          </a:p>
        </p:txBody>
      </p:sp>
      <p:sp>
        <p:nvSpPr>
          <p:cNvPr id="7" name="Foliennummernplatzhalter 6"/>
          <p:cNvSpPr>
            <a:spLocks noGrp="1"/>
          </p:cNvSpPr>
          <p:nvPr>
            <p:ph type="sldNum" sz="quarter" idx="12"/>
          </p:nvPr>
        </p:nvSpPr>
        <p:spPr/>
        <p:txBody>
          <a:bodyPr/>
          <a:lstStyle/>
          <a:p>
            <a:fld id="{AC3C7B9E-10CE-43F7-B1C0-FF2E876F370F}" type="slidenum">
              <a:rPr lang="de-DE" smtClean="0"/>
              <a:pPr/>
              <a:t>‹Nr.›</a:t>
            </a:fld>
            <a:endParaRPr lang="de-DE"/>
          </a:p>
        </p:txBody>
      </p:sp>
      <p:sp>
        <p:nvSpPr>
          <p:cNvPr id="8" name="Titel 7"/>
          <p:cNvSpPr>
            <a:spLocks noGrp="1"/>
          </p:cNvSpPr>
          <p:nvPr>
            <p:ph type="title"/>
          </p:nvPr>
        </p:nvSpPr>
        <p:spPr/>
        <p:txBody>
          <a:bodyPr/>
          <a:lstStyle/>
          <a:p>
            <a:r>
              <a:rPr lang="de-DE" smtClean="0"/>
              <a:t>Titelmasterformat durch Klicken bearbeiten</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Bild">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0" y="0"/>
            <a:ext cx="9144000" cy="4893124"/>
          </a:xfrm>
        </p:spPr>
        <p:txBody>
          <a:bodyPr/>
          <a:lstStyle/>
          <a:p>
            <a:r>
              <a:rPr lang="de-DE" smtClean="0"/>
              <a:t>Bild durch Klicken auf Symbol hinzufügen</a:t>
            </a:r>
            <a:endParaRPr lang="de-DE"/>
          </a:p>
        </p:txBody>
      </p:sp>
      <p:sp>
        <p:nvSpPr>
          <p:cNvPr id="11" name="Title 1"/>
          <p:cNvSpPr>
            <a:spLocks noGrp="1"/>
          </p:cNvSpPr>
          <p:nvPr>
            <p:ph type="ctrTitle"/>
          </p:nvPr>
        </p:nvSpPr>
        <p:spPr>
          <a:xfrm>
            <a:off x="457200" y="4893124"/>
            <a:ext cx="6101509" cy="846648"/>
          </a:xfrm>
        </p:spPr>
        <p:txBody>
          <a:bodyPr anchor="b">
            <a:noAutofit/>
          </a:bodyPr>
          <a:lstStyle>
            <a:lvl1pPr>
              <a:lnSpc>
                <a:spcPct val="90000"/>
              </a:lnSpc>
              <a:defRPr sz="2800" cap="none" normalizeH="0" baseline="0"/>
            </a:lvl1pPr>
          </a:lstStyle>
          <a:p>
            <a:r>
              <a:rPr lang="de-DE" smtClean="0"/>
              <a:t>Titelmasterformat durch Klicken bearbeiten</a:t>
            </a:r>
            <a:endParaRPr lang="en-US" dirty="0"/>
          </a:p>
        </p:txBody>
      </p:sp>
      <p:sp>
        <p:nvSpPr>
          <p:cNvPr id="12" name="Subtitle 2"/>
          <p:cNvSpPr>
            <a:spLocks noGrp="1"/>
          </p:cNvSpPr>
          <p:nvPr>
            <p:ph type="subTitle" idx="1"/>
          </p:nvPr>
        </p:nvSpPr>
        <p:spPr>
          <a:xfrm>
            <a:off x="457200" y="5739772"/>
            <a:ext cx="6101509" cy="507858"/>
          </a:xfrm>
        </p:spPr>
        <p:txBody>
          <a:bodyPr lIns="0" tIns="0" rIns="0" bIns="0"/>
          <a:lstStyle>
            <a:lvl1pPr marL="0" indent="0" algn="l">
              <a:buNone/>
              <a:defRPr sz="1800">
                <a:solidFill>
                  <a:srgbClr val="598F1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10" name="Bildplatzhalter 9"/>
          <p:cNvSpPr>
            <a:spLocks noGrp="1"/>
          </p:cNvSpPr>
          <p:nvPr>
            <p:ph type="pic" sz="quarter" idx="14"/>
          </p:nvPr>
        </p:nvSpPr>
        <p:spPr>
          <a:xfrm>
            <a:off x="457200" y="0"/>
            <a:ext cx="1562400" cy="1328400"/>
          </a:xfrm>
        </p:spPr>
        <p:txBody>
          <a:bodyPr/>
          <a:lstStyle/>
          <a:p>
            <a:r>
              <a:rPr lang="de-DE" smtClean="0"/>
              <a:t>Bild durch Klicken auf Symbol hinzufügen</a:t>
            </a:r>
            <a:endParaRPr lang="de-DE"/>
          </a:p>
        </p:txBody>
      </p:sp>
    </p:spTree>
    <p:extLst>
      <p:ext uri="{BB962C8B-B14F-4D97-AF65-F5344CB8AC3E}">
        <p14:creationId xmlns="" xmlns:p14="http://schemas.microsoft.com/office/powerpoint/2010/main" val="424949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57200" y="1440000"/>
            <a:ext cx="8229600" cy="471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457200" y="6159600"/>
            <a:ext cx="8229600" cy="25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588078D-347D-459F-AA71-57F40CBF3782}" type="datetime2">
              <a:rPr lang="de-DE" smtClean="0"/>
              <a:pPr/>
              <a:t>Montag, 15. August 2016</a:t>
            </a:fld>
            <a:endParaRPr lang="de-DE"/>
          </a:p>
        </p:txBody>
      </p:sp>
      <p:sp>
        <p:nvSpPr>
          <p:cNvPr id="6" name="Fußzeilenplatzhalter 5"/>
          <p:cNvSpPr>
            <a:spLocks noGrp="1"/>
          </p:cNvSpPr>
          <p:nvPr>
            <p:ph type="ftr" sz="quarter" idx="11"/>
          </p:nvPr>
        </p:nvSpPr>
        <p:spPr/>
        <p:txBody>
          <a:bodyPr/>
          <a:lstStyle/>
          <a:p>
            <a:r>
              <a:rPr lang="de-DE" smtClean="0"/>
              <a:t>PowerPoint Vorlage  -  Ver.  1.0.0</a:t>
            </a:r>
            <a:endParaRPr lang="de-DE"/>
          </a:p>
        </p:txBody>
      </p:sp>
      <p:sp>
        <p:nvSpPr>
          <p:cNvPr id="7" name="Foliennummernplatzhalter 6"/>
          <p:cNvSpPr>
            <a:spLocks noGrp="1"/>
          </p:cNvSpPr>
          <p:nvPr>
            <p:ph type="sldNum" sz="quarter" idx="12"/>
          </p:nvPr>
        </p:nvSpPr>
        <p:spPr/>
        <p:txBody>
          <a:bodyPr/>
          <a:lstStyle/>
          <a:p>
            <a:fld id="{AC3C7B9E-10CE-43F7-B1C0-FF2E876F370F}" type="slidenum">
              <a:rPr lang="de-DE" smtClean="0"/>
              <a:pPr/>
              <a:t>‹Nr.›</a:t>
            </a:fld>
            <a:endParaRPr lang="de-DE"/>
          </a:p>
        </p:txBody>
      </p:sp>
      <p:sp>
        <p:nvSpPr>
          <p:cNvPr id="8" name="Titel 7"/>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920C30A-3B7C-4285-AA23-A6B879B8A89B}" type="datetime2">
              <a:rPr lang="de-DE" smtClean="0"/>
              <a:pPr/>
              <a:t>Montag, 15. August 2016</a:t>
            </a:fld>
            <a:endParaRPr lang="de-DE"/>
          </a:p>
        </p:txBody>
      </p:sp>
      <p:sp>
        <p:nvSpPr>
          <p:cNvPr id="5" name="Fußzeilenplatzhalter 4"/>
          <p:cNvSpPr>
            <a:spLocks noGrp="1"/>
          </p:cNvSpPr>
          <p:nvPr>
            <p:ph type="ftr" sz="quarter" idx="11"/>
          </p:nvPr>
        </p:nvSpPr>
        <p:spPr/>
        <p:txBody>
          <a:bodyPr/>
          <a:lstStyle/>
          <a:p>
            <a:r>
              <a:rPr lang="de-DE" smtClean="0"/>
              <a:t>PowerPoint Vorlage  -  Ver.  1.0.0</a:t>
            </a:r>
            <a:endParaRPr lang="de-DE"/>
          </a:p>
        </p:txBody>
      </p:sp>
      <p:sp>
        <p:nvSpPr>
          <p:cNvPr id="6" name="Foliennummernplatzhalter 5"/>
          <p:cNvSpPr>
            <a:spLocks noGrp="1"/>
          </p:cNvSpPr>
          <p:nvPr>
            <p:ph type="sldNum" sz="quarter" idx="12"/>
          </p:nvPr>
        </p:nvSpPr>
        <p:spPr/>
        <p:txBody>
          <a:bodyPr/>
          <a:lstStyle/>
          <a:p>
            <a:fld id="{AC3C7B9E-10CE-43F7-B1C0-FF2E876F370F}" type="slidenum">
              <a:rPr lang="de-DE" smtClean="0"/>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3CA0C3E-9BCD-4C87-8291-3657C548CCE1}" type="datetime2">
              <a:rPr lang="de-DE" smtClean="0"/>
              <a:pPr/>
              <a:t>Montag, 15. August 2016</a:t>
            </a:fld>
            <a:endParaRPr lang="de-DE"/>
          </a:p>
        </p:txBody>
      </p:sp>
      <p:sp>
        <p:nvSpPr>
          <p:cNvPr id="5" name="Fußzeilenplatzhalter 4"/>
          <p:cNvSpPr>
            <a:spLocks noGrp="1"/>
          </p:cNvSpPr>
          <p:nvPr>
            <p:ph type="ftr" sz="quarter" idx="11"/>
          </p:nvPr>
        </p:nvSpPr>
        <p:spPr/>
        <p:txBody>
          <a:bodyPr/>
          <a:lstStyle/>
          <a:p>
            <a:r>
              <a:rPr lang="de-DE" smtClean="0"/>
              <a:t>PowerPoint Vorlage  -  Ver.  1.0.0</a:t>
            </a:r>
            <a:endParaRPr lang="de-DE"/>
          </a:p>
        </p:txBody>
      </p:sp>
      <p:sp>
        <p:nvSpPr>
          <p:cNvPr id="6" name="Foliennummernplatzhalter 5"/>
          <p:cNvSpPr>
            <a:spLocks noGrp="1"/>
          </p:cNvSpPr>
          <p:nvPr>
            <p:ph type="sldNum" sz="quarter" idx="12"/>
          </p:nvPr>
        </p:nvSpPr>
        <p:spPr/>
        <p:txBody>
          <a:bodyPr/>
          <a:lstStyle/>
          <a:p>
            <a:fld id="{AC3C7B9E-10CE-43F7-B1C0-FF2E876F370F}"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9575832C-CC3F-4CFB-8F2A-93412CB6EEBF}" type="datetime2">
              <a:rPr lang="de-DE" smtClean="0"/>
              <a:pPr/>
              <a:t>Montag, 15. August 2016</a:t>
            </a:fld>
            <a:endParaRPr lang="de-DE"/>
          </a:p>
        </p:txBody>
      </p:sp>
      <p:sp>
        <p:nvSpPr>
          <p:cNvPr id="5" name="Fußzeilenplatzhalter 4"/>
          <p:cNvSpPr>
            <a:spLocks noGrp="1"/>
          </p:cNvSpPr>
          <p:nvPr>
            <p:ph type="ftr" sz="quarter" idx="11"/>
          </p:nvPr>
        </p:nvSpPr>
        <p:spPr/>
        <p:txBody>
          <a:bodyPr/>
          <a:lstStyle/>
          <a:p>
            <a:r>
              <a:rPr lang="de-DE" smtClean="0"/>
              <a:t>PowerPoint Vorlage  -  Ver.  1.0.0</a:t>
            </a:r>
            <a:endParaRPr lang="de-DE"/>
          </a:p>
        </p:txBody>
      </p:sp>
      <p:sp>
        <p:nvSpPr>
          <p:cNvPr id="6" name="Foliennummernplatzhalter 5"/>
          <p:cNvSpPr>
            <a:spLocks noGrp="1"/>
          </p:cNvSpPr>
          <p:nvPr>
            <p:ph type="sldNum" sz="quarter" idx="12"/>
          </p:nvPr>
        </p:nvSpPr>
        <p:spPr/>
        <p:txBody>
          <a:bodyPr/>
          <a:lstStyle/>
          <a:p>
            <a:fld id="{16EFD5B1-68CB-4A29-8F6C-4D18DB05CB6D}" type="slidenum">
              <a:rPr lang="de-DE" smtClean="0"/>
              <a:pPr/>
              <a:t>‹Nr.›</a:t>
            </a:fld>
            <a:endParaRPr lang="de-DE"/>
          </a:p>
        </p:txBody>
      </p:sp>
      <p:sp>
        <p:nvSpPr>
          <p:cNvPr id="10" name="Textplatzhalter 9"/>
          <p:cNvSpPr>
            <a:spLocks noGrp="1"/>
          </p:cNvSpPr>
          <p:nvPr>
            <p:ph type="body" sz="quarter" idx="13"/>
          </p:nvPr>
        </p:nvSpPr>
        <p:spPr>
          <a:xfrm>
            <a:off x="457200" y="6159600"/>
            <a:ext cx="8229600" cy="259200"/>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 Lichtgrau">
    <p:spTree>
      <p:nvGrpSpPr>
        <p:cNvPr id="1" name=""/>
        <p:cNvGrpSpPr/>
        <p:nvPr/>
      </p:nvGrpSpPr>
      <p:grpSpPr>
        <a:xfrm>
          <a:off x="0" y="0"/>
          <a:ext cx="0" cy="0"/>
          <a:chOff x="0" y="0"/>
          <a:chExt cx="0" cy="0"/>
        </a:xfrm>
      </p:grpSpPr>
      <p:sp>
        <p:nvSpPr>
          <p:cNvPr id="14" name="Rechteck 13"/>
          <p:cNvSpPr/>
          <p:nvPr userDrawn="1"/>
        </p:nvSpPr>
        <p:spPr>
          <a:xfrm>
            <a:off x="0" y="1439862"/>
            <a:ext cx="9144000" cy="5044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0" y="1439862"/>
            <a:ext cx="9144000" cy="5044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4" name="Date Placeholder 3"/>
          <p:cNvSpPr>
            <a:spLocks noGrp="1"/>
          </p:cNvSpPr>
          <p:nvPr>
            <p:ph type="dt" sz="half" idx="10"/>
          </p:nvPr>
        </p:nvSpPr>
        <p:spPr/>
        <p:txBody>
          <a:bodyPr/>
          <a:lstStyle/>
          <a:p>
            <a:fld id="{EF27091D-8DB4-4C84-AA57-0F1BEB9A69FD}" type="datetime2">
              <a:rPr lang="de-DE" smtClean="0"/>
              <a:pPr/>
              <a:t>Montag, 15. August 2016</a:t>
            </a:fld>
            <a:endParaRPr lang="de-DE"/>
          </a:p>
        </p:txBody>
      </p:sp>
      <p:sp>
        <p:nvSpPr>
          <p:cNvPr id="5" name="Footer Placeholder 4"/>
          <p:cNvSpPr>
            <a:spLocks noGrp="1"/>
          </p:cNvSpPr>
          <p:nvPr>
            <p:ph type="ftr" sz="quarter" idx="11"/>
          </p:nvPr>
        </p:nvSpPr>
        <p:spPr/>
        <p:txBody>
          <a:bodyPr/>
          <a:lstStyle>
            <a:lvl1pPr algn="l">
              <a:defRPr/>
            </a:lvl1pPr>
          </a:lstStyle>
          <a:p>
            <a:r>
              <a:rPr lang="de-DE" smtClean="0"/>
              <a:t>PowerPoint Vorlage  -  Ver.  1.0.0</a:t>
            </a:r>
            <a:endParaRPr lang="de-DE"/>
          </a:p>
        </p:txBody>
      </p:sp>
      <p:sp>
        <p:nvSpPr>
          <p:cNvPr id="6" name="Slide Number Placeholder 5"/>
          <p:cNvSpPr>
            <a:spLocks noGrp="1"/>
          </p:cNvSpPr>
          <p:nvPr>
            <p:ph type="sldNum" sz="quarter" idx="12"/>
          </p:nvPr>
        </p:nvSpPr>
        <p:spPr/>
        <p:txBody>
          <a:bodyPr/>
          <a:lstStyle/>
          <a:p>
            <a:fld id="{9D26C6B8-7DF4-4F01-8878-A6272B56DAC3}" type="slidenum">
              <a:rPr lang="de-DE" smtClean="0"/>
              <a:pPr/>
              <a:t>‹Nr.›</a:t>
            </a:fld>
            <a:endParaRPr lang="de-DE"/>
          </a:p>
        </p:txBody>
      </p:sp>
      <p:cxnSp>
        <p:nvCxnSpPr>
          <p:cNvPr id="12" name="Gerade Verbindung 11"/>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1" name="Inhaltsplatzhalter 6"/>
          <p:cNvSpPr>
            <a:spLocks noGrp="1"/>
          </p:cNvSpPr>
          <p:nvPr>
            <p:ph sz="quarter" idx="14"/>
          </p:nvPr>
        </p:nvSpPr>
        <p:spPr>
          <a:xfrm>
            <a:off x="457200" y="1619250"/>
            <a:ext cx="8229600" cy="45386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8"/>
          <p:cNvSpPr>
            <a:spLocks noGrp="1"/>
          </p:cNvSpPr>
          <p:nvPr>
            <p:ph type="body" sz="quarter" idx="13"/>
          </p:nvPr>
        </p:nvSpPr>
        <p:spPr>
          <a:xfrm>
            <a:off x="457200" y="6157913"/>
            <a:ext cx="8229600"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 xmlns:p14="http://schemas.microsoft.com/office/powerpoint/2010/main" val="304234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ei Inhalte - Lichtgrau">
    <p:spTree>
      <p:nvGrpSpPr>
        <p:cNvPr id="1" name=""/>
        <p:cNvGrpSpPr/>
        <p:nvPr/>
      </p:nvGrpSpPr>
      <p:grpSpPr>
        <a:xfrm>
          <a:off x="0" y="0"/>
          <a:ext cx="0" cy="0"/>
          <a:chOff x="0" y="0"/>
          <a:chExt cx="0" cy="0"/>
        </a:xfrm>
      </p:grpSpPr>
      <p:sp>
        <p:nvSpPr>
          <p:cNvPr id="8" name="Rechteck 7"/>
          <p:cNvSpPr/>
          <p:nvPr/>
        </p:nvSpPr>
        <p:spPr>
          <a:xfrm>
            <a:off x="0" y="1439862"/>
            <a:ext cx="9144000" cy="50442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457200" y="1620000"/>
            <a:ext cx="4038600" cy="4537913"/>
          </a:xfrm>
        </p:spPr>
        <p:txBody>
          <a:bodyPr lIns="0" tIns="0" rIns="0" b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1620000"/>
            <a:ext cx="4038600" cy="4537913"/>
          </a:xfrm>
        </p:spPr>
        <p:txBody>
          <a:bodyPr lIns="0" tIns="0" rIns="0"/>
          <a:lstStyle>
            <a:lvl1pPr>
              <a:defRPr sz="2000"/>
            </a:lvl1pPr>
            <a:lvl2pPr>
              <a:defRPr sz="2000"/>
            </a:lvl2pPr>
            <a:lvl3pPr>
              <a:defRPr sz="2000"/>
            </a:lvl3pPr>
            <a:lvl4pPr>
              <a:defRPr sz="2000"/>
            </a:lvl4pPr>
            <a:lvl5pPr>
              <a:defRPr sz="2000"/>
            </a:lvl5pPr>
            <a:lvl6pPr>
              <a:buAutoNum type="arabicPeriod"/>
              <a:defRPr sz="2000"/>
            </a:lvl6pPr>
            <a:lvl7pPr>
              <a:buAutoNum type="arabicPeriod"/>
              <a:defRPr sz="2000"/>
            </a:lvl7pPr>
            <a:lvl8pPr>
              <a:buAutoNum type="arabicPeriod"/>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B54F1B4-A83D-4573-BFA4-00A48565E13C}" type="datetime2">
              <a:rPr lang="de-DE" smtClean="0"/>
              <a:pPr/>
              <a:t>Montag, 15. August 2016</a:t>
            </a:fld>
            <a:endParaRPr lang="de-DE" dirty="0"/>
          </a:p>
        </p:txBody>
      </p:sp>
      <p:sp>
        <p:nvSpPr>
          <p:cNvPr id="6" name="Footer Placeholder 5"/>
          <p:cNvSpPr>
            <a:spLocks noGrp="1"/>
          </p:cNvSpPr>
          <p:nvPr>
            <p:ph type="ftr" sz="quarter" idx="11"/>
          </p:nvPr>
        </p:nvSpPr>
        <p:spPr/>
        <p:txBody>
          <a:bodyPr/>
          <a:lstStyle>
            <a:lvl1pPr algn="l">
              <a:defRPr/>
            </a:lvl1pPr>
          </a:lstStyle>
          <a:p>
            <a:r>
              <a:rPr lang="de-DE" smtClean="0"/>
              <a:t>PowerPoint Vorlage  -  Ver.  1.0.0</a:t>
            </a:r>
            <a:endParaRPr lang="de-DE" dirty="0"/>
          </a:p>
        </p:txBody>
      </p:sp>
      <p:sp>
        <p:nvSpPr>
          <p:cNvPr id="7" name="Slide Number Placeholder 6"/>
          <p:cNvSpPr>
            <a:spLocks noGrp="1"/>
          </p:cNvSpPr>
          <p:nvPr>
            <p:ph type="sldNum" sz="quarter" idx="12"/>
          </p:nvPr>
        </p:nvSpPr>
        <p:spPr/>
        <p:txBody>
          <a:bodyPr/>
          <a:lstStyle/>
          <a:p>
            <a:fld id="{9D26C6B8-7DF4-4F01-8878-A6272B56DAC3}" type="slidenum">
              <a:rPr lang="de-DE" smtClean="0"/>
              <a:pPr/>
              <a:t>‹Nr.›</a:t>
            </a:fld>
            <a:endParaRPr lang="de-DE"/>
          </a:p>
        </p:txBody>
      </p:sp>
      <p:cxnSp>
        <p:nvCxnSpPr>
          <p:cNvPr id="9" name="Gerade Verbindung 8"/>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0" name="Textplatzhalter 8"/>
          <p:cNvSpPr>
            <a:spLocks noGrp="1"/>
          </p:cNvSpPr>
          <p:nvPr>
            <p:ph type="body" sz="quarter" idx="13"/>
          </p:nvPr>
        </p:nvSpPr>
        <p:spPr>
          <a:xfrm>
            <a:off x="457200" y="6157913"/>
            <a:ext cx="4038600"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8"/>
          <p:cNvSpPr>
            <a:spLocks noGrp="1"/>
          </p:cNvSpPr>
          <p:nvPr>
            <p:ph type="body" sz="quarter" idx="14"/>
          </p:nvPr>
        </p:nvSpPr>
        <p:spPr>
          <a:xfrm>
            <a:off x="4648200" y="6157913"/>
            <a:ext cx="4038600"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 xmlns:p14="http://schemas.microsoft.com/office/powerpoint/2010/main" val="110024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Inhalt + Bild schmal">
    <p:spTree>
      <p:nvGrpSpPr>
        <p:cNvPr id="1" name=""/>
        <p:cNvGrpSpPr/>
        <p:nvPr/>
      </p:nvGrpSpPr>
      <p:grpSpPr>
        <a:xfrm>
          <a:off x="0" y="0"/>
          <a:ext cx="0" cy="0"/>
          <a:chOff x="0" y="0"/>
          <a:chExt cx="0" cy="0"/>
        </a:xfrm>
      </p:grpSpPr>
      <p:sp>
        <p:nvSpPr>
          <p:cNvPr id="2" name="Title 1"/>
          <p:cNvSpPr>
            <a:spLocks noGrp="1"/>
          </p:cNvSpPr>
          <p:nvPr>
            <p:ph type="title"/>
          </p:nvPr>
        </p:nvSpPr>
        <p:spPr>
          <a:xfrm>
            <a:off x="457200" y="239040"/>
            <a:ext cx="5251449" cy="990600"/>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57199" y="1440000"/>
            <a:ext cx="5251450" cy="4718304"/>
          </a:xfrm>
        </p:spPr>
        <p:txBody>
          <a:bodyPr lIns="0" tIns="0" rIns="0" b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7F4FD3AE-5583-4739-9391-126B28CA5422}" type="datetime2">
              <a:rPr lang="de-DE" smtClean="0"/>
              <a:pPr/>
              <a:t>Montag, 15. August 2016</a:t>
            </a:fld>
            <a:endParaRPr lang="de-DE" dirty="0"/>
          </a:p>
        </p:txBody>
      </p:sp>
      <p:sp>
        <p:nvSpPr>
          <p:cNvPr id="6" name="Footer Placeholder 5"/>
          <p:cNvSpPr>
            <a:spLocks noGrp="1"/>
          </p:cNvSpPr>
          <p:nvPr>
            <p:ph type="ftr" sz="quarter" idx="11"/>
          </p:nvPr>
        </p:nvSpPr>
        <p:spPr/>
        <p:txBody>
          <a:bodyPr/>
          <a:lstStyle>
            <a:lvl1pPr algn="l">
              <a:defRPr/>
            </a:lvl1pPr>
          </a:lstStyle>
          <a:p>
            <a:r>
              <a:rPr lang="de-DE" smtClean="0"/>
              <a:t>PowerPoint Vorlage  -  Ver.  1.0.0</a:t>
            </a:r>
            <a:endParaRPr lang="de-DE" dirty="0"/>
          </a:p>
        </p:txBody>
      </p:sp>
      <p:sp>
        <p:nvSpPr>
          <p:cNvPr id="7" name="Slide Number Placeholder 6"/>
          <p:cNvSpPr>
            <a:spLocks noGrp="1"/>
          </p:cNvSpPr>
          <p:nvPr>
            <p:ph type="sldNum" sz="quarter" idx="12"/>
          </p:nvPr>
        </p:nvSpPr>
        <p:spPr/>
        <p:txBody>
          <a:bodyPr/>
          <a:lstStyle/>
          <a:p>
            <a:fld id="{9D26C6B8-7DF4-4F01-8878-A6272B56DAC3}" type="slidenum">
              <a:rPr lang="de-DE" smtClean="0"/>
              <a:pPr/>
              <a:t>‹Nr.›</a:t>
            </a:fld>
            <a:endParaRPr lang="de-DE"/>
          </a:p>
        </p:txBody>
      </p:sp>
      <p:sp>
        <p:nvSpPr>
          <p:cNvPr id="9" name="Bildplatzhalter 8"/>
          <p:cNvSpPr>
            <a:spLocks noGrp="1"/>
          </p:cNvSpPr>
          <p:nvPr>
            <p:ph type="pic" sz="quarter" idx="13"/>
          </p:nvPr>
        </p:nvSpPr>
        <p:spPr>
          <a:xfrm>
            <a:off x="5940000" y="0"/>
            <a:ext cx="3211286" cy="6498000"/>
          </a:xfrm>
        </p:spPr>
        <p:txBody>
          <a:bodyPr/>
          <a:lstStyle/>
          <a:p>
            <a:r>
              <a:rPr lang="de-DE" smtClean="0"/>
              <a:t>Bild durch Klicken auf Symbol hinzufügen</a:t>
            </a:r>
            <a:endParaRPr lang="de-DE"/>
          </a:p>
        </p:txBody>
      </p:sp>
      <p:sp>
        <p:nvSpPr>
          <p:cNvPr id="8" name="Textplatzhalter 8"/>
          <p:cNvSpPr>
            <a:spLocks noGrp="1"/>
          </p:cNvSpPr>
          <p:nvPr>
            <p:ph type="body" sz="quarter" idx="14"/>
          </p:nvPr>
        </p:nvSpPr>
        <p:spPr>
          <a:xfrm>
            <a:off x="457200" y="6157913"/>
            <a:ext cx="5251450"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 xmlns:p14="http://schemas.microsoft.com/office/powerpoint/2010/main" val="233518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und Inhalt + 2 Bilder schmal">
    <p:spTree>
      <p:nvGrpSpPr>
        <p:cNvPr id="1" name=""/>
        <p:cNvGrpSpPr/>
        <p:nvPr/>
      </p:nvGrpSpPr>
      <p:grpSpPr>
        <a:xfrm>
          <a:off x="0" y="0"/>
          <a:ext cx="0" cy="0"/>
          <a:chOff x="0" y="0"/>
          <a:chExt cx="0" cy="0"/>
        </a:xfrm>
      </p:grpSpPr>
      <p:sp>
        <p:nvSpPr>
          <p:cNvPr id="2" name="Title 1"/>
          <p:cNvSpPr>
            <a:spLocks noGrp="1"/>
          </p:cNvSpPr>
          <p:nvPr>
            <p:ph type="title"/>
          </p:nvPr>
        </p:nvSpPr>
        <p:spPr>
          <a:xfrm>
            <a:off x="457200" y="239040"/>
            <a:ext cx="5251449" cy="990600"/>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57199" y="1440000"/>
            <a:ext cx="5251450" cy="4718304"/>
          </a:xfrm>
        </p:spPr>
        <p:txBody>
          <a:bodyPr lIns="0" tIns="0" rIns="0" b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1D7CD4FE-F763-43E9-B9A5-6C33E5F80F7E}" type="datetime2">
              <a:rPr lang="de-DE" smtClean="0"/>
              <a:pPr/>
              <a:t>Montag, 15. August 2016</a:t>
            </a:fld>
            <a:endParaRPr lang="de-DE" dirty="0"/>
          </a:p>
        </p:txBody>
      </p:sp>
      <p:sp>
        <p:nvSpPr>
          <p:cNvPr id="6" name="Footer Placeholder 5"/>
          <p:cNvSpPr>
            <a:spLocks noGrp="1"/>
          </p:cNvSpPr>
          <p:nvPr>
            <p:ph type="ftr" sz="quarter" idx="11"/>
          </p:nvPr>
        </p:nvSpPr>
        <p:spPr/>
        <p:txBody>
          <a:bodyPr/>
          <a:lstStyle>
            <a:lvl1pPr algn="l">
              <a:defRPr/>
            </a:lvl1pPr>
          </a:lstStyle>
          <a:p>
            <a:r>
              <a:rPr lang="de-DE" smtClean="0"/>
              <a:t>PowerPoint Vorlage  -  Ver.  1.0.0</a:t>
            </a:r>
            <a:endParaRPr lang="de-DE" dirty="0"/>
          </a:p>
        </p:txBody>
      </p:sp>
      <p:sp>
        <p:nvSpPr>
          <p:cNvPr id="7" name="Slide Number Placeholder 6"/>
          <p:cNvSpPr>
            <a:spLocks noGrp="1"/>
          </p:cNvSpPr>
          <p:nvPr>
            <p:ph type="sldNum" sz="quarter" idx="12"/>
          </p:nvPr>
        </p:nvSpPr>
        <p:spPr/>
        <p:txBody>
          <a:bodyPr/>
          <a:lstStyle/>
          <a:p>
            <a:fld id="{9D26C6B8-7DF4-4F01-8878-A6272B56DAC3}" type="slidenum">
              <a:rPr lang="de-DE" smtClean="0"/>
              <a:pPr/>
              <a:t>‹Nr.›</a:t>
            </a:fld>
            <a:endParaRPr lang="de-DE"/>
          </a:p>
        </p:txBody>
      </p:sp>
      <p:sp>
        <p:nvSpPr>
          <p:cNvPr id="9" name="Bildplatzhalter 8"/>
          <p:cNvSpPr>
            <a:spLocks noGrp="1"/>
          </p:cNvSpPr>
          <p:nvPr>
            <p:ph type="pic" sz="quarter" idx="13"/>
          </p:nvPr>
        </p:nvSpPr>
        <p:spPr>
          <a:xfrm>
            <a:off x="5940000" y="3531810"/>
            <a:ext cx="3211286" cy="2966190"/>
          </a:xfrm>
        </p:spPr>
        <p:txBody>
          <a:bodyPr/>
          <a:lstStyle/>
          <a:p>
            <a:r>
              <a:rPr lang="de-DE" smtClean="0"/>
              <a:t>Bild durch Klicken auf Symbol hinzufügen</a:t>
            </a:r>
            <a:endParaRPr lang="de-DE" dirty="0"/>
          </a:p>
        </p:txBody>
      </p:sp>
      <p:sp>
        <p:nvSpPr>
          <p:cNvPr id="8" name="Bildplatzhalter 8"/>
          <p:cNvSpPr>
            <a:spLocks noGrp="1"/>
          </p:cNvSpPr>
          <p:nvPr>
            <p:ph type="pic" sz="quarter" idx="14"/>
          </p:nvPr>
        </p:nvSpPr>
        <p:spPr>
          <a:xfrm>
            <a:off x="5940000" y="1"/>
            <a:ext cx="3211286" cy="3321352"/>
          </a:xfrm>
        </p:spPr>
        <p:txBody>
          <a:bodyPr/>
          <a:lstStyle/>
          <a:p>
            <a:r>
              <a:rPr lang="de-DE" smtClean="0"/>
              <a:t>Bild durch Klicken auf Symbol hinzufügen</a:t>
            </a:r>
            <a:endParaRPr lang="de-DE"/>
          </a:p>
        </p:txBody>
      </p:sp>
      <p:sp>
        <p:nvSpPr>
          <p:cNvPr id="10" name="Textplatzhalter 8"/>
          <p:cNvSpPr>
            <a:spLocks noGrp="1"/>
          </p:cNvSpPr>
          <p:nvPr>
            <p:ph type="body" sz="quarter" idx="15"/>
          </p:nvPr>
        </p:nvSpPr>
        <p:spPr>
          <a:xfrm>
            <a:off x="457199" y="6157913"/>
            <a:ext cx="5251449"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 xmlns:p14="http://schemas.microsoft.com/office/powerpoint/2010/main" val="109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 3 Bilder schmal">
    <p:spTree>
      <p:nvGrpSpPr>
        <p:cNvPr id="1" name=""/>
        <p:cNvGrpSpPr/>
        <p:nvPr/>
      </p:nvGrpSpPr>
      <p:grpSpPr>
        <a:xfrm>
          <a:off x="0" y="0"/>
          <a:ext cx="0" cy="0"/>
          <a:chOff x="0" y="0"/>
          <a:chExt cx="0" cy="0"/>
        </a:xfrm>
      </p:grpSpPr>
      <p:sp>
        <p:nvSpPr>
          <p:cNvPr id="2" name="Title 1"/>
          <p:cNvSpPr>
            <a:spLocks noGrp="1"/>
          </p:cNvSpPr>
          <p:nvPr>
            <p:ph type="title"/>
          </p:nvPr>
        </p:nvSpPr>
        <p:spPr>
          <a:xfrm>
            <a:off x="457200" y="239040"/>
            <a:ext cx="5251449" cy="990600"/>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57199" y="1440000"/>
            <a:ext cx="5251450" cy="4718304"/>
          </a:xfrm>
        </p:spPr>
        <p:txBody>
          <a:bodyPr lIns="0" tIns="0" rIns="0" bIns="0"/>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6C2AC70-DDB6-4A4A-AB5C-5BE3BC2C17A7}" type="datetime2">
              <a:rPr lang="de-DE" smtClean="0"/>
              <a:pPr/>
              <a:t>Montag, 15. August 2016</a:t>
            </a:fld>
            <a:endParaRPr lang="de-DE" dirty="0"/>
          </a:p>
        </p:txBody>
      </p:sp>
      <p:sp>
        <p:nvSpPr>
          <p:cNvPr id="6" name="Footer Placeholder 5"/>
          <p:cNvSpPr>
            <a:spLocks noGrp="1"/>
          </p:cNvSpPr>
          <p:nvPr>
            <p:ph type="ftr" sz="quarter" idx="11"/>
          </p:nvPr>
        </p:nvSpPr>
        <p:spPr/>
        <p:txBody>
          <a:bodyPr/>
          <a:lstStyle>
            <a:lvl1pPr algn="l">
              <a:defRPr/>
            </a:lvl1pPr>
          </a:lstStyle>
          <a:p>
            <a:r>
              <a:rPr lang="de-DE" smtClean="0"/>
              <a:t>PowerPoint Vorlage  -  Ver.  1.0.0</a:t>
            </a:r>
            <a:endParaRPr lang="de-DE" dirty="0"/>
          </a:p>
        </p:txBody>
      </p:sp>
      <p:sp>
        <p:nvSpPr>
          <p:cNvPr id="7" name="Slide Number Placeholder 6"/>
          <p:cNvSpPr>
            <a:spLocks noGrp="1"/>
          </p:cNvSpPr>
          <p:nvPr>
            <p:ph type="sldNum" sz="quarter" idx="12"/>
          </p:nvPr>
        </p:nvSpPr>
        <p:spPr/>
        <p:txBody>
          <a:bodyPr/>
          <a:lstStyle/>
          <a:p>
            <a:fld id="{9D26C6B8-7DF4-4F01-8878-A6272B56DAC3}" type="slidenum">
              <a:rPr lang="de-DE" smtClean="0"/>
              <a:pPr/>
              <a:t>‹Nr.›</a:t>
            </a:fld>
            <a:endParaRPr lang="de-DE"/>
          </a:p>
        </p:txBody>
      </p:sp>
      <p:sp>
        <p:nvSpPr>
          <p:cNvPr id="9" name="Bildplatzhalter 8"/>
          <p:cNvSpPr>
            <a:spLocks noGrp="1"/>
          </p:cNvSpPr>
          <p:nvPr>
            <p:ph type="pic" sz="quarter" idx="13"/>
          </p:nvPr>
        </p:nvSpPr>
        <p:spPr>
          <a:xfrm>
            <a:off x="5940000" y="2221200"/>
            <a:ext cx="3211286" cy="2052000"/>
          </a:xfrm>
        </p:spPr>
        <p:txBody>
          <a:bodyPr/>
          <a:lstStyle/>
          <a:p>
            <a:r>
              <a:rPr lang="de-DE" smtClean="0"/>
              <a:t>Bild durch Klicken auf Symbol hinzufügen</a:t>
            </a:r>
            <a:endParaRPr lang="de-DE" dirty="0"/>
          </a:p>
        </p:txBody>
      </p:sp>
      <p:sp>
        <p:nvSpPr>
          <p:cNvPr id="8" name="Bildplatzhalter 8"/>
          <p:cNvSpPr>
            <a:spLocks noGrp="1"/>
          </p:cNvSpPr>
          <p:nvPr>
            <p:ph type="pic" sz="quarter" idx="14"/>
          </p:nvPr>
        </p:nvSpPr>
        <p:spPr>
          <a:xfrm>
            <a:off x="5940000" y="1"/>
            <a:ext cx="3211286" cy="2052000"/>
          </a:xfrm>
        </p:spPr>
        <p:txBody>
          <a:bodyPr/>
          <a:lstStyle/>
          <a:p>
            <a:r>
              <a:rPr lang="de-DE" smtClean="0"/>
              <a:t>Bild durch Klicken auf Symbol hinzufügen</a:t>
            </a:r>
            <a:endParaRPr lang="de-DE" dirty="0"/>
          </a:p>
        </p:txBody>
      </p:sp>
      <p:sp>
        <p:nvSpPr>
          <p:cNvPr id="10" name="Textplatzhalter 8"/>
          <p:cNvSpPr>
            <a:spLocks noGrp="1"/>
          </p:cNvSpPr>
          <p:nvPr>
            <p:ph type="body" sz="quarter" idx="15"/>
          </p:nvPr>
        </p:nvSpPr>
        <p:spPr>
          <a:xfrm>
            <a:off x="457199" y="6157913"/>
            <a:ext cx="5251449" cy="258762"/>
          </a:xfrm>
        </p:spPr>
        <p:txBody>
          <a:bodyPr/>
          <a:lstStyle>
            <a:lvl1pPr>
              <a:defRPr sz="1400"/>
            </a:lvl1pPr>
            <a:lvl2pPr>
              <a:defRPr sz="1400"/>
            </a:lvl2pPr>
            <a:lvl3pPr>
              <a:defRPr sz="1400"/>
            </a:lvl3pPr>
            <a:lvl4pPr>
              <a:defRPr sz="1400"/>
            </a:lvl4pPr>
            <a:lvl5pPr>
              <a:defRPr sz="1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Bildplatzhalter 11"/>
          <p:cNvSpPr>
            <a:spLocks noGrp="1"/>
          </p:cNvSpPr>
          <p:nvPr>
            <p:ph type="pic" sz="quarter" idx="16"/>
          </p:nvPr>
        </p:nvSpPr>
        <p:spPr>
          <a:xfrm>
            <a:off x="5940000" y="4438800"/>
            <a:ext cx="3203575" cy="2052000"/>
          </a:xfrm>
        </p:spPr>
        <p:txBody>
          <a:bodyPr/>
          <a:lstStyle/>
          <a:p>
            <a:r>
              <a:rPr lang="de-DE" smtClean="0"/>
              <a:t>Bild durch Klicken auf Symbol hinzufügen</a:t>
            </a:r>
            <a:endParaRPr lang="de-DE" dirty="0"/>
          </a:p>
        </p:txBody>
      </p:sp>
    </p:spTree>
    <p:extLst>
      <p:ext uri="{BB962C8B-B14F-4D97-AF65-F5344CB8AC3E}">
        <p14:creationId xmlns="" xmlns:p14="http://schemas.microsoft.com/office/powerpoint/2010/main" val="109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er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4" name="Date Placeholder 3"/>
          <p:cNvSpPr>
            <a:spLocks noGrp="1"/>
          </p:cNvSpPr>
          <p:nvPr>
            <p:ph type="dt" sz="half" idx="10"/>
          </p:nvPr>
        </p:nvSpPr>
        <p:spPr/>
        <p:txBody>
          <a:bodyPr/>
          <a:lstStyle/>
          <a:p>
            <a:fld id="{BF11A3C4-BA0B-4BC6-96C1-329CD615DB8A}" type="datetime2">
              <a:rPr lang="de-DE" smtClean="0"/>
              <a:pPr/>
              <a:t>Montag, 15. August 2016</a:t>
            </a:fld>
            <a:endParaRPr lang="de-DE" dirty="0"/>
          </a:p>
        </p:txBody>
      </p:sp>
      <p:sp>
        <p:nvSpPr>
          <p:cNvPr id="5" name="Footer Placeholder 4"/>
          <p:cNvSpPr>
            <a:spLocks noGrp="1"/>
          </p:cNvSpPr>
          <p:nvPr>
            <p:ph type="ftr" sz="quarter" idx="11"/>
          </p:nvPr>
        </p:nvSpPr>
        <p:spPr/>
        <p:txBody>
          <a:bodyPr/>
          <a:lstStyle>
            <a:lvl1pPr algn="l">
              <a:defRPr/>
            </a:lvl1pPr>
          </a:lstStyle>
          <a:p>
            <a:r>
              <a:rPr lang="de-DE" smtClean="0"/>
              <a:t>PowerPoint Vorlage  -  Ver.  1.0.0</a:t>
            </a:r>
            <a:endParaRPr lang="de-DE" dirty="0"/>
          </a:p>
        </p:txBody>
      </p:sp>
      <p:sp>
        <p:nvSpPr>
          <p:cNvPr id="6" name="Slide Number Placeholder 5"/>
          <p:cNvSpPr>
            <a:spLocks noGrp="1"/>
          </p:cNvSpPr>
          <p:nvPr>
            <p:ph type="sldNum" sz="quarter" idx="12"/>
          </p:nvPr>
        </p:nvSpPr>
        <p:spPr/>
        <p:txBody>
          <a:bodyPr/>
          <a:lstStyle/>
          <a:p>
            <a:fld id="{9D26C6B8-7DF4-4F01-8878-A6272B56DAC3}" type="slidenum">
              <a:rPr lang="de-DE" smtClean="0"/>
              <a:pPr/>
              <a:t>‹Nr.›</a:t>
            </a:fld>
            <a:endParaRPr lang="de-DE"/>
          </a:p>
        </p:txBody>
      </p:sp>
      <p:cxnSp>
        <p:nvCxnSpPr>
          <p:cNvPr id="12" name="Gerade Verbindung 11"/>
          <p:cNvCxnSpPr/>
          <p:nvPr/>
        </p:nvCxnSpPr>
        <p:spPr>
          <a:xfrm>
            <a:off x="0" y="6484069"/>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4" name="Bildplatzhalter 13"/>
          <p:cNvSpPr>
            <a:spLocks noGrp="1"/>
          </p:cNvSpPr>
          <p:nvPr>
            <p:ph type="pic" sz="quarter" idx="13"/>
          </p:nvPr>
        </p:nvSpPr>
        <p:spPr>
          <a:xfrm>
            <a:off x="462899" y="1439863"/>
            <a:ext cx="1888220" cy="1560512"/>
          </a:xfrm>
        </p:spPr>
        <p:txBody>
          <a:bodyPr/>
          <a:lstStyle/>
          <a:p>
            <a:r>
              <a:rPr lang="de-DE" smtClean="0"/>
              <a:t>Bild durch Klicken auf Symbol hinzufügen</a:t>
            </a:r>
            <a:endParaRPr lang="de-DE"/>
          </a:p>
        </p:txBody>
      </p:sp>
      <p:sp>
        <p:nvSpPr>
          <p:cNvPr id="15" name="Bildplatzhalter 13"/>
          <p:cNvSpPr>
            <a:spLocks noGrp="1"/>
          </p:cNvSpPr>
          <p:nvPr>
            <p:ph type="pic" sz="quarter" idx="14"/>
          </p:nvPr>
        </p:nvSpPr>
        <p:spPr>
          <a:xfrm>
            <a:off x="2574793" y="1439863"/>
            <a:ext cx="1888220" cy="1560512"/>
          </a:xfrm>
        </p:spPr>
        <p:txBody>
          <a:bodyPr/>
          <a:lstStyle/>
          <a:p>
            <a:r>
              <a:rPr lang="de-DE" smtClean="0"/>
              <a:t>Bild durch Klicken auf Symbol hinzufügen</a:t>
            </a:r>
            <a:endParaRPr lang="de-DE"/>
          </a:p>
        </p:txBody>
      </p:sp>
      <p:sp>
        <p:nvSpPr>
          <p:cNvPr id="16" name="Bildplatzhalter 13"/>
          <p:cNvSpPr>
            <a:spLocks noGrp="1"/>
          </p:cNvSpPr>
          <p:nvPr>
            <p:ph type="pic" sz="quarter" idx="15"/>
          </p:nvPr>
        </p:nvSpPr>
        <p:spPr>
          <a:xfrm>
            <a:off x="4686687" y="1439862"/>
            <a:ext cx="1888220" cy="1560512"/>
          </a:xfrm>
        </p:spPr>
        <p:txBody>
          <a:bodyPr/>
          <a:lstStyle/>
          <a:p>
            <a:r>
              <a:rPr lang="de-DE" smtClean="0"/>
              <a:t>Bild durch Klicken auf Symbol hinzufügen</a:t>
            </a:r>
            <a:endParaRPr lang="de-DE"/>
          </a:p>
        </p:txBody>
      </p:sp>
      <p:sp>
        <p:nvSpPr>
          <p:cNvPr id="17" name="Bildplatzhalter 13"/>
          <p:cNvSpPr>
            <a:spLocks noGrp="1"/>
          </p:cNvSpPr>
          <p:nvPr>
            <p:ph type="pic" sz="quarter" idx="16"/>
          </p:nvPr>
        </p:nvSpPr>
        <p:spPr>
          <a:xfrm>
            <a:off x="6798580" y="1439862"/>
            <a:ext cx="1888220" cy="1560512"/>
          </a:xfrm>
        </p:spPr>
        <p:txBody>
          <a:bodyPr/>
          <a:lstStyle/>
          <a:p>
            <a:r>
              <a:rPr lang="de-DE" smtClean="0"/>
              <a:t>Bild durch Klicken auf Symbol hinzufügen</a:t>
            </a:r>
            <a:endParaRPr lang="de-DE" dirty="0"/>
          </a:p>
        </p:txBody>
      </p:sp>
      <p:sp>
        <p:nvSpPr>
          <p:cNvPr id="19" name="Textplatzhalter 18"/>
          <p:cNvSpPr>
            <a:spLocks noGrp="1"/>
          </p:cNvSpPr>
          <p:nvPr>
            <p:ph type="body" sz="quarter" idx="17"/>
          </p:nvPr>
        </p:nvSpPr>
        <p:spPr>
          <a:xfrm>
            <a:off x="457199" y="3097213"/>
            <a:ext cx="1893919"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8"/>
          <p:cNvSpPr>
            <a:spLocks noGrp="1"/>
          </p:cNvSpPr>
          <p:nvPr>
            <p:ph type="body" sz="quarter" idx="18"/>
          </p:nvPr>
        </p:nvSpPr>
        <p:spPr>
          <a:xfrm>
            <a:off x="2574794" y="3097213"/>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8"/>
          <p:cNvSpPr>
            <a:spLocks noGrp="1"/>
          </p:cNvSpPr>
          <p:nvPr>
            <p:ph type="body" sz="quarter" idx="19"/>
          </p:nvPr>
        </p:nvSpPr>
        <p:spPr>
          <a:xfrm>
            <a:off x="4686687" y="3101270"/>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8"/>
          <p:cNvSpPr>
            <a:spLocks noGrp="1"/>
          </p:cNvSpPr>
          <p:nvPr>
            <p:ph type="body" sz="quarter" idx="20"/>
          </p:nvPr>
        </p:nvSpPr>
        <p:spPr>
          <a:xfrm>
            <a:off x="6798580" y="3105327"/>
            <a:ext cx="1888220" cy="3132843"/>
          </a:xfrm>
        </p:spPr>
        <p:txBody>
          <a:bodyPr/>
          <a:lstStyle>
            <a:lvl1pPr indent="0" algn="l">
              <a:buFontTx/>
              <a:buNone/>
              <a:defRPr sz="1600" kern="0"/>
            </a:lvl1pPr>
            <a:lvl2pPr marL="0" indent="0" algn="l">
              <a:buFontTx/>
              <a:buNone/>
              <a:defRPr sz="1600" kern="0"/>
            </a:lvl2pPr>
            <a:lvl3pPr marL="184150" indent="0" algn="l">
              <a:buFontTx/>
              <a:buNone/>
              <a:defRPr sz="1600" kern="0"/>
            </a:lvl3pPr>
            <a:lvl4pPr marL="358775" indent="0" algn="l">
              <a:buFontTx/>
              <a:buNone/>
              <a:defRPr sz="1600" kern="0"/>
            </a:lvl4pPr>
            <a:lvl5pPr marL="581025" indent="0" algn="l">
              <a:buFontTx/>
              <a:buNone/>
              <a:defRPr sz="1600" kern="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 xmlns:p14="http://schemas.microsoft.com/office/powerpoint/2010/main" val="1890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9040"/>
            <a:ext cx="8229600" cy="990600"/>
          </a:xfrm>
          <a:prstGeom prst="rect">
            <a:avLst/>
          </a:prstGeom>
        </p:spPr>
        <p:txBody>
          <a:bodyPr vert="horz" lIns="0" tIns="0" rIns="0" bIns="0" rtlCol="0" anchor="b" anchorCtr="0">
            <a:noAutofit/>
          </a:bodyPr>
          <a:lstStyle/>
          <a:p>
            <a:r>
              <a:rPr lang="de-DE" dirty="0" smtClean="0"/>
              <a:t>Mastertitelformat bearbeiten</a:t>
            </a:r>
            <a:endParaRPr lang="en-US" dirty="0"/>
          </a:p>
        </p:txBody>
      </p:sp>
      <p:sp>
        <p:nvSpPr>
          <p:cNvPr id="3" name="Text Placeholder 2"/>
          <p:cNvSpPr>
            <a:spLocks noGrp="1"/>
          </p:cNvSpPr>
          <p:nvPr>
            <p:ph type="body" idx="1"/>
          </p:nvPr>
        </p:nvSpPr>
        <p:spPr>
          <a:xfrm>
            <a:off x="457200" y="1440000"/>
            <a:ext cx="8229600" cy="4717913"/>
          </a:xfrm>
          <a:prstGeom prst="rect">
            <a:avLst/>
          </a:prstGeom>
        </p:spPr>
        <p:txBody>
          <a:bodyPr vert="horz" lIns="0" tIns="0" rIns="0" bIns="0" rtlCol="0">
            <a:no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Siebente Ebene</a:t>
            </a:r>
          </a:p>
          <a:p>
            <a:pPr lvl="7"/>
            <a:r>
              <a:rPr lang="de-DE" dirty="0" smtClean="0"/>
              <a:t>Achte Ebene</a:t>
            </a:r>
          </a:p>
          <a:p>
            <a:pPr lvl="8"/>
            <a:r>
              <a:rPr lang="de-DE" dirty="0" smtClean="0"/>
              <a:t>Neunte Ebene</a:t>
            </a:r>
            <a:endParaRPr lang="en-US" dirty="0"/>
          </a:p>
        </p:txBody>
      </p:sp>
      <p:sp>
        <p:nvSpPr>
          <p:cNvPr id="7" name="Rectangle 6"/>
          <p:cNvSpPr/>
          <p:nvPr/>
        </p:nvSpPr>
        <p:spPr>
          <a:xfrm>
            <a:off x="0" y="6492240"/>
            <a:ext cx="9144000" cy="365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40000" y="6620400"/>
            <a:ext cx="2160000" cy="180000"/>
          </a:xfrm>
          <a:prstGeom prst="rect">
            <a:avLst/>
          </a:prstGeom>
        </p:spPr>
        <p:txBody>
          <a:bodyPr vert="horz" lIns="0" tIns="45720" rIns="91440" bIns="0" rtlCol="0" anchor="b" anchorCtr="0"/>
          <a:lstStyle>
            <a:lvl1pPr algn="l">
              <a:defRPr sz="1200">
                <a:solidFill>
                  <a:schemeClr val="accent6"/>
                </a:solidFill>
                <a:latin typeface="Source Sans Pro"/>
                <a:cs typeface="Source Sans Pro"/>
              </a:defRPr>
            </a:lvl1pPr>
          </a:lstStyle>
          <a:p>
            <a:fld id="{29F4AE5C-BDB9-4D57-93E8-A1B7F1B63554}" type="datetime2">
              <a:rPr lang="de-DE" smtClean="0"/>
              <a:pPr/>
              <a:t>Montag, 15. August 2016</a:t>
            </a:fld>
            <a:endParaRPr lang="de-DE" dirty="0"/>
          </a:p>
        </p:txBody>
      </p:sp>
      <p:sp>
        <p:nvSpPr>
          <p:cNvPr id="5" name="Footer Placeholder 4"/>
          <p:cNvSpPr>
            <a:spLocks noGrp="1"/>
          </p:cNvSpPr>
          <p:nvPr>
            <p:ph type="ftr" sz="quarter" idx="3"/>
          </p:nvPr>
        </p:nvSpPr>
        <p:spPr>
          <a:xfrm>
            <a:off x="1407009" y="6620400"/>
            <a:ext cx="4399200" cy="180000"/>
          </a:xfrm>
          <a:prstGeom prst="rect">
            <a:avLst/>
          </a:prstGeom>
        </p:spPr>
        <p:txBody>
          <a:bodyPr vert="horz" lIns="0" tIns="0" rIns="0" bIns="0" rtlCol="0" anchor="b" anchorCtr="0"/>
          <a:lstStyle>
            <a:lvl1pPr algn="l">
              <a:defRPr sz="1200">
                <a:solidFill>
                  <a:schemeClr val="accent6"/>
                </a:solidFill>
                <a:latin typeface="Source Sans Pro"/>
                <a:cs typeface="Source Sans Pro"/>
              </a:defRPr>
            </a:lvl1pPr>
          </a:lstStyle>
          <a:p>
            <a:r>
              <a:rPr lang="de-DE" smtClean="0"/>
              <a:t>PowerPoint Vorlage  -  Ver.  1.0.0</a:t>
            </a:r>
            <a:endParaRPr lang="de-DE" dirty="0"/>
          </a:p>
        </p:txBody>
      </p:sp>
      <p:sp>
        <p:nvSpPr>
          <p:cNvPr id="6" name="Slide Number Placeholder 5"/>
          <p:cNvSpPr>
            <a:spLocks noGrp="1"/>
          </p:cNvSpPr>
          <p:nvPr>
            <p:ph type="sldNum" sz="quarter" idx="4"/>
          </p:nvPr>
        </p:nvSpPr>
        <p:spPr>
          <a:xfrm>
            <a:off x="8172000" y="6620400"/>
            <a:ext cx="514800" cy="180000"/>
          </a:xfrm>
          <a:prstGeom prst="rect">
            <a:avLst/>
          </a:prstGeom>
        </p:spPr>
        <p:txBody>
          <a:bodyPr vert="horz" lIns="0" tIns="0" rIns="0" bIns="0" rtlCol="0" anchor="b" anchorCtr="0"/>
          <a:lstStyle>
            <a:lvl1pPr algn="r">
              <a:defRPr sz="1200" b="0">
                <a:solidFill>
                  <a:schemeClr val="accent6"/>
                </a:solidFill>
                <a:latin typeface="Source Sans Pro"/>
                <a:cs typeface="Source Sans Pro"/>
              </a:defRPr>
            </a:lvl1pPr>
          </a:lstStyle>
          <a:p>
            <a:fld id="{9D26C6B8-7DF4-4F01-8878-A6272B56DAC3}" type="slidenum">
              <a:rPr lang="de-DE" smtClean="0"/>
              <a:pPr/>
              <a:t>‹Nr.›</a:t>
            </a:fld>
            <a:endParaRPr lang="de-DE" dirty="0"/>
          </a:p>
        </p:txBody>
      </p:sp>
      <p:pic>
        <p:nvPicPr>
          <p:cNvPr id="8" name="Bild 7" descr="NABU_Wormarke_Logo_fuer_ppt_NABU.png"/>
          <p:cNvPicPr>
            <a:picLocks noChangeAspect="1"/>
          </p:cNvPicPr>
          <p:nvPr/>
        </p:nvPicPr>
        <p:blipFill>
          <a:blip r:embed="rId24" cstate="screen">
            <a:extLst>
              <a:ext uri="{28A0092B-C50C-407E-A947-70E740481C1C}">
                <a14:useLocalDpi xmlns="" xmlns:a14="http://schemas.microsoft.com/office/drawing/2010/main" val="0"/>
              </a:ext>
            </a:extLst>
          </a:blip>
          <a:stretch>
            <a:fillRect/>
          </a:stretch>
        </p:blipFill>
        <p:spPr>
          <a:xfrm>
            <a:off x="457200" y="6591070"/>
            <a:ext cx="763156" cy="177566"/>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84" r:id="rId3"/>
    <p:sldLayoutId id="2147483668" r:id="rId4"/>
    <p:sldLayoutId id="2147483670" r:id="rId5"/>
    <p:sldLayoutId id="2147483671" r:id="rId6"/>
    <p:sldLayoutId id="2147483672" r:id="rId7"/>
    <p:sldLayoutId id="2147483683" r:id="rId8"/>
    <p:sldLayoutId id="2147483673" r:id="rId9"/>
    <p:sldLayoutId id="2147483674" r:id="rId10"/>
    <p:sldLayoutId id="2147483675" r:id="rId11"/>
    <p:sldLayoutId id="2147483676" r:id="rId12"/>
    <p:sldLayoutId id="2147483677" r:id="rId13"/>
    <p:sldLayoutId id="2147483678" r:id="rId14"/>
    <p:sldLayoutId id="2147483679" r:id="rId15"/>
    <p:sldLayoutId id="2147483685" r:id="rId16"/>
    <p:sldLayoutId id="2147483686" r:id="rId17"/>
    <p:sldLayoutId id="2147483687" r:id="rId18"/>
    <p:sldLayoutId id="2147483688" r:id="rId19"/>
    <p:sldLayoutId id="2147483689" r:id="rId20"/>
    <p:sldLayoutId id="2147483690" r:id="rId21"/>
    <p:sldLayoutId id="2147483691" r:id="rId2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200" b="1" i="0" kern="1200" spc="-100" baseline="0">
          <a:solidFill>
            <a:schemeClr val="tx2"/>
          </a:solidFill>
          <a:latin typeface="Source Sans Pro"/>
          <a:ea typeface="+mj-ea"/>
          <a:cs typeface="Source Sans Pro"/>
        </a:defRPr>
      </a:lvl1pPr>
    </p:titleStyle>
    <p:bodyStyle>
      <a:lvl1pPr marL="0" indent="0" algn="l" defTabSz="914400" rtl="0" eaLnBrk="1" latinLnBrk="0" hangingPunct="1">
        <a:spcBef>
          <a:spcPts val="1000"/>
        </a:spcBef>
        <a:spcAft>
          <a:spcPts val="0"/>
        </a:spcAft>
        <a:buClr>
          <a:schemeClr val="tx2"/>
        </a:buClr>
        <a:buSzPct val="85000"/>
        <a:buFont typeface="Arial" pitchFamily="34" charset="0"/>
        <a:buNone/>
        <a:defRPr sz="2000" kern="1200" baseline="0">
          <a:solidFill>
            <a:schemeClr val="tx1"/>
          </a:solidFill>
          <a:latin typeface="Source Sans Pro"/>
          <a:ea typeface="+mn-ea"/>
          <a:cs typeface="Source Sans Pro"/>
        </a:defRPr>
      </a:lvl1pPr>
      <a:lvl2pPr marL="176400" indent="-176400" algn="l" defTabSz="914400" rtl="0" eaLnBrk="1" latinLnBrk="0" hangingPunct="1">
        <a:spcBef>
          <a:spcPts val="1000"/>
        </a:spcBef>
        <a:spcAft>
          <a:spcPts val="0"/>
        </a:spcAft>
        <a:buClr>
          <a:schemeClr val="tx2"/>
        </a:buClr>
        <a:buSzPct val="100000"/>
        <a:buFont typeface="Arial"/>
        <a:buChar char="•"/>
        <a:defRPr sz="2000" kern="1200" baseline="0">
          <a:solidFill>
            <a:schemeClr val="tx1"/>
          </a:solidFill>
          <a:latin typeface="Source Sans Pro"/>
          <a:ea typeface="+mn-ea"/>
          <a:cs typeface="Source Sans Pro"/>
        </a:defRPr>
      </a:lvl2pPr>
      <a:lvl3pPr marL="363600" indent="-176400" algn="l" defTabSz="914400" rtl="0" eaLnBrk="1" latinLnBrk="0" hangingPunct="1">
        <a:spcBef>
          <a:spcPts val="1000"/>
        </a:spcBef>
        <a:spcAft>
          <a:spcPts val="0"/>
        </a:spcAft>
        <a:buClr>
          <a:schemeClr val="tx2"/>
        </a:buClr>
        <a:buSzPct val="100000"/>
        <a:buFont typeface="Arial"/>
        <a:buChar char="•"/>
        <a:defRPr sz="2000" kern="1200" baseline="0">
          <a:solidFill>
            <a:schemeClr val="tx1"/>
          </a:solidFill>
          <a:latin typeface="Source Sans Pro"/>
          <a:ea typeface="+mn-ea"/>
          <a:cs typeface="Source Sans Pro"/>
        </a:defRPr>
      </a:lvl3pPr>
      <a:lvl4pPr marL="543600" indent="-183600" algn="l" defTabSz="914400" rtl="0" eaLnBrk="1" latinLnBrk="0" hangingPunct="1">
        <a:spcBef>
          <a:spcPts val="1000"/>
        </a:spcBef>
        <a:spcAft>
          <a:spcPts val="0"/>
        </a:spcAft>
        <a:buClr>
          <a:schemeClr val="tx2"/>
        </a:buClr>
        <a:buFont typeface="Arial"/>
        <a:buChar char="•"/>
        <a:defRPr sz="2000" kern="1200" baseline="0">
          <a:solidFill>
            <a:schemeClr val="tx1"/>
          </a:solidFill>
          <a:latin typeface="Source Sans Pro"/>
          <a:ea typeface="+mn-ea"/>
          <a:cs typeface="Source Sans Pro"/>
        </a:defRPr>
      </a:lvl4pPr>
      <a:lvl5pPr marL="716400" indent="-176400" algn="l" defTabSz="914400" rtl="0" eaLnBrk="1" latinLnBrk="0" hangingPunct="1">
        <a:spcBef>
          <a:spcPts val="1000"/>
        </a:spcBef>
        <a:spcAft>
          <a:spcPts val="0"/>
        </a:spcAft>
        <a:buClr>
          <a:schemeClr val="tx2"/>
        </a:buClr>
        <a:buSzPct val="100000"/>
        <a:buFont typeface="Arial"/>
        <a:buChar char="•"/>
        <a:defRPr sz="2000" kern="1200" baseline="0">
          <a:solidFill>
            <a:schemeClr val="tx1"/>
          </a:solidFill>
          <a:latin typeface="Source Sans Pro"/>
          <a:ea typeface="+mn-ea"/>
          <a:cs typeface="Source Sans Pro"/>
        </a:defRPr>
      </a:lvl5pPr>
      <a:lvl6pPr marL="36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6pPr>
      <a:lvl7pPr marL="72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7pPr>
      <a:lvl8pPr marL="108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8pPr>
      <a:lvl9pPr marL="1440000" indent="-360000" algn="l" defTabSz="914400" rtl="0" eaLnBrk="1" latinLnBrk="0" hangingPunct="1">
        <a:spcBef>
          <a:spcPts val="1000"/>
        </a:spcBef>
        <a:buClr>
          <a:schemeClr val="tx2"/>
        </a:buClr>
        <a:buFont typeface="+mj-lt"/>
        <a:buAutoNum type="arabicPeriod"/>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60.jpeg"/><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Sebastian.Kolberg@NABU.de"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hyperlink" Target="mailto:Belinda.Bindig@NABU.d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1_Titel_Graues Langohr Flug.jpg"/>
          <p:cNvPicPr>
            <a:picLocks noChangeAspect="1"/>
          </p:cNvPicPr>
          <p:nvPr/>
        </p:nvPicPr>
        <p:blipFill>
          <a:blip r:embed="rId3" cstate="screen"/>
          <a:srcRect/>
          <a:stretch>
            <a:fillRect/>
          </a:stretch>
        </p:blipFill>
        <p:spPr>
          <a:xfrm flipH="1">
            <a:off x="-36513" y="0"/>
            <a:ext cx="9202211" cy="5157192"/>
          </a:xfrm>
          <a:prstGeom prst="rect">
            <a:avLst/>
          </a:prstGeom>
        </p:spPr>
      </p:pic>
      <p:sp>
        <p:nvSpPr>
          <p:cNvPr id="2" name="Titel 1"/>
          <p:cNvSpPr>
            <a:spLocks noGrp="1"/>
          </p:cNvSpPr>
          <p:nvPr>
            <p:ph type="ctrTitle"/>
          </p:nvPr>
        </p:nvSpPr>
        <p:spPr>
          <a:xfrm>
            <a:off x="468313" y="5084763"/>
            <a:ext cx="6100762" cy="847725"/>
          </a:xfrm>
        </p:spPr>
        <p:txBody>
          <a:bodyPr wrap="square" numCol="1" anchor="ctr" compatLnSpc="1">
            <a:prstTxWarp prst="textNoShape">
              <a:avLst/>
            </a:prstTxWarp>
          </a:bodyPr>
          <a:lstStyle/>
          <a:p>
            <a:pPr eaLnBrk="1" hangingPunct="1">
              <a:defRPr/>
            </a:pPr>
            <a:r>
              <a:rPr lang="de-DE" dirty="0" smtClean="0">
                <a:solidFill>
                  <a:srgbClr val="0070C0"/>
                </a:solidFill>
                <a:latin typeface="Source Sans Pro" pitchFamily="34" charset="0"/>
                <a:ea typeface="ＭＳ Ｐゴシック" pitchFamily="34" charset="-128"/>
              </a:rPr>
              <a:t>Die Schönen der Nacht</a:t>
            </a:r>
          </a:p>
        </p:txBody>
      </p:sp>
      <p:pic>
        <p:nvPicPr>
          <p:cNvPr id="13317" name="Bildplatzhalter 9" descr="NABU_Logo_mit_Balken_RGB.jpg"/>
          <p:cNvPicPr>
            <a:picLocks noGrp="1" noChangeAspect="1"/>
          </p:cNvPicPr>
          <p:nvPr>
            <p:ph type="pic" sz="quarter" idx="14"/>
          </p:nvPr>
        </p:nvPicPr>
        <p:blipFill>
          <a:blip r:embed="rId4" cstate="screen"/>
          <a:srcRect/>
          <a:stretch>
            <a:fillRect/>
          </a:stretch>
        </p:blipFill>
        <p:spPr>
          <a:xfrm>
            <a:off x="457200" y="0"/>
            <a:ext cx="1562100" cy="1328738"/>
          </a:xfrm>
        </p:spPr>
      </p:pic>
      <p:sp>
        <p:nvSpPr>
          <p:cNvPr id="5" name="Untertitel 2"/>
          <p:cNvSpPr>
            <a:spLocks noGrp="1"/>
          </p:cNvSpPr>
          <p:nvPr>
            <p:ph type="subTitle" idx="1"/>
          </p:nvPr>
        </p:nvSpPr>
        <p:spPr>
          <a:xfrm>
            <a:off x="467544" y="5949280"/>
            <a:ext cx="6100763" cy="712936"/>
          </a:xfrm>
        </p:spPr>
        <p:txBody>
          <a:bodyPr/>
          <a:lstStyle/>
          <a:p>
            <a:pPr eaLnBrk="1" hangingPunct="1">
              <a:spcBef>
                <a:spcPts val="3000"/>
              </a:spcBef>
            </a:pPr>
            <a:r>
              <a:rPr lang="de-DE" dirty="0" smtClean="0">
                <a:latin typeface="Source Sans Pro" pitchFamily="34" charset="0"/>
                <a:ea typeface="ＭＳ Ｐゴシック" pitchFamily="34" charset="-128"/>
                <a:cs typeface="Source Sans Pro" pitchFamily="34" charset="0"/>
              </a:rPr>
              <a:t>Kleine Flugakrobaten in großer Not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IMG_5073.JPG"/>
          <p:cNvPicPr>
            <a:picLocks noChangeAspect="1"/>
          </p:cNvPicPr>
          <p:nvPr/>
        </p:nvPicPr>
        <p:blipFill>
          <a:blip r:embed="rId3" cstate="screen"/>
          <a:srcRect/>
          <a:stretch>
            <a:fillRect/>
          </a:stretch>
        </p:blipFill>
        <p:spPr>
          <a:xfrm>
            <a:off x="4842005" y="0"/>
            <a:ext cx="4301995" cy="6525344"/>
          </a:xfrm>
          <a:prstGeom prst="rect">
            <a:avLst/>
          </a:prstGeom>
        </p:spPr>
      </p:pic>
      <p:pic>
        <p:nvPicPr>
          <p:cNvPr id="16" name="Grafik 15" descr="Stangenwald K++hren1.JPG"/>
          <p:cNvPicPr>
            <a:picLocks noChangeAspect="1"/>
          </p:cNvPicPr>
          <p:nvPr/>
        </p:nvPicPr>
        <p:blipFill>
          <a:blip r:embed="rId4" cstate="screen"/>
          <a:srcRect/>
          <a:stretch>
            <a:fillRect/>
          </a:stretch>
        </p:blipFill>
        <p:spPr>
          <a:xfrm>
            <a:off x="0" y="3429000"/>
            <a:ext cx="4788000" cy="3096344"/>
          </a:xfrm>
          <a:prstGeom prst="rect">
            <a:avLst/>
          </a:prstGeom>
        </p:spPr>
      </p:pic>
      <p:pic>
        <p:nvPicPr>
          <p:cNvPr id="15" name="Grafik 14" descr="Karkow_KK_20130907_5D3_2647.jpg"/>
          <p:cNvPicPr>
            <a:picLocks noChangeAspect="1"/>
          </p:cNvPicPr>
          <p:nvPr/>
        </p:nvPicPr>
        <p:blipFill>
          <a:blip r:embed="rId5" cstate="screen"/>
          <a:srcRect/>
          <a:stretch>
            <a:fillRect/>
          </a:stretch>
        </p:blipFill>
        <p:spPr>
          <a:xfrm>
            <a:off x="0" y="0"/>
            <a:ext cx="4788024" cy="3356992"/>
          </a:xfrm>
          <a:prstGeom prst="rect">
            <a:avLst/>
          </a:prstGeom>
        </p:spPr>
      </p:pic>
      <p:sp>
        <p:nvSpPr>
          <p:cNvPr id="10" name="Fußzeilenplatzhalter 3"/>
          <p:cNvSpPr>
            <a:spLocks noGrp="1"/>
          </p:cNvSpPr>
          <p:nvPr>
            <p:ph type="ftr" sz="quarter" idx="11"/>
          </p:nvPr>
        </p:nvSpPr>
        <p:spPr>
          <a:xfrm>
            <a:off x="1407008"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a:t>
            </a:r>
            <a:r>
              <a:rPr lang="de-DE" sz="1200" dirty="0" smtClean="0">
                <a:latin typeface="Source Sans Pro" pitchFamily="34" charset="0"/>
                <a:ea typeface="ＭＳ Ｐゴシック" pitchFamily="34" charset="-128"/>
              </a:rPr>
              <a:t>	</a:t>
            </a:r>
            <a:r>
              <a:rPr lang="de-DE" dirty="0" smtClean="0">
                <a:latin typeface="Source Sans Pro" pitchFamily="34" charset="0"/>
                <a:ea typeface="ＭＳ Ｐゴシック" pitchFamily="34" charset="-128"/>
              </a:rPr>
              <a:t> Teil II: </a:t>
            </a:r>
            <a:r>
              <a:rPr lang="de-DE" dirty="0" err="1" smtClean="0">
                <a:latin typeface="Source Sans Pro" pitchFamily="34" charset="0"/>
                <a:ea typeface="ＭＳ Ｐゴシック" pitchFamily="34" charset="-128"/>
              </a:rPr>
              <a:t>BATdanger</a:t>
            </a:r>
            <a:endParaRPr lang="de-DE" sz="1200" dirty="0"/>
          </a:p>
        </p:txBody>
      </p:sp>
      <p:sp>
        <p:nvSpPr>
          <p:cNvPr id="8" name="Foliennummernplatzhalter 7"/>
          <p:cNvSpPr>
            <a:spLocks noGrp="1"/>
          </p:cNvSpPr>
          <p:nvPr>
            <p:ph type="sldNum" sz="quarter" idx="12"/>
          </p:nvPr>
        </p:nvSpPr>
        <p:spPr>
          <a:prstGeom prst="rect">
            <a:avLst/>
          </a:prstGeom>
        </p:spPr>
        <p:txBody>
          <a:bodyPr/>
          <a:lstStyle/>
          <a:p>
            <a:pPr>
              <a:defRPr/>
            </a:pPr>
            <a:fld id="{07F70BB3-CD6F-4992-AE93-23700414ED48}" type="slidenum">
              <a:rPr lang="de-DE"/>
              <a:pPr>
                <a:defRPr/>
              </a:pPr>
              <a:t>10</a:t>
            </a:fld>
            <a:endParaRPr lang="de-DE"/>
          </a:p>
        </p:txBody>
      </p:sp>
      <p:sp>
        <p:nvSpPr>
          <p:cNvPr id="11" name="Titel 1"/>
          <p:cNvSpPr txBox="1">
            <a:spLocks/>
          </p:cNvSpPr>
          <p:nvPr/>
        </p:nvSpPr>
        <p:spPr>
          <a:xfrm>
            <a:off x="0" y="-27384"/>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BATdanger</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Vergiftet</a:t>
            </a:r>
            <a:r>
              <a:rPr kumimoji="0" lang="de-DE" sz="3200" b="1" i="0" u="none" strike="noStrike" kern="1200" cap="none" spc="-100" normalizeH="0" noProof="0" dirty="0" smtClean="0">
                <a:ln>
                  <a:noFill/>
                </a:ln>
                <a:solidFill>
                  <a:schemeClr val="bg1"/>
                </a:solidFill>
                <a:effectLst/>
                <a:uLnTx/>
                <a:uFillTx/>
                <a:latin typeface="Source Sans Pro"/>
                <a:ea typeface="+mj-ea"/>
                <a:cs typeface="Source Sans Pro"/>
              </a:rPr>
              <a:t> &amp; h</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ungrig am Himmel</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Weissrandfledermaus-bearbeitet.jpg"/>
          <p:cNvPicPr>
            <a:picLocks noChangeAspect="1"/>
          </p:cNvPicPr>
          <p:nvPr/>
        </p:nvPicPr>
        <p:blipFill>
          <a:blip r:embed="rId3" cstate="screen"/>
          <a:srcRect/>
          <a:stretch>
            <a:fillRect/>
          </a:stretch>
        </p:blipFill>
        <p:spPr>
          <a:xfrm>
            <a:off x="35496" y="332656"/>
            <a:ext cx="8929964" cy="6092404"/>
          </a:xfrm>
          <a:prstGeom prst="rect">
            <a:avLst/>
          </a:prstGeom>
        </p:spPr>
      </p:pic>
      <p:sp>
        <p:nvSpPr>
          <p:cNvPr id="6" name="Foliennummernplatzhalter 5"/>
          <p:cNvSpPr>
            <a:spLocks noGrp="1"/>
          </p:cNvSpPr>
          <p:nvPr>
            <p:ph type="sldNum" sz="quarter" idx="16"/>
          </p:nvPr>
        </p:nvSpPr>
        <p:spPr/>
        <p:txBody>
          <a:bodyPr/>
          <a:lstStyle/>
          <a:p>
            <a:fld id="{16EFD5B1-68CB-4A29-8F6C-4D18DB05CB6D}" type="slidenum">
              <a:rPr lang="de-DE" smtClean="0"/>
              <a:pPr/>
              <a:t>11</a:t>
            </a:fld>
            <a:endParaRPr lang="de-DE" dirty="0"/>
          </a:p>
        </p:txBody>
      </p:sp>
      <p:sp>
        <p:nvSpPr>
          <p:cNvPr id="10"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BATdanger</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Kein Platz für Fledermäuse</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
        <p:nvSpPr>
          <p:cNvPr id="12" name="Fußzeilenplatzhalter 3"/>
          <p:cNvSpPr>
            <a:spLocks noGrp="1"/>
          </p:cNvSpPr>
          <p:nvPr>
            <p:ph type="ftr" sz="quarter" idx="4294967295"/>
          </p:nvPr>
        </p:nvSpPr>
        <p:spPr>
          <a:xfrm>
            <a:off x="1407008" y="6549602"/>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 </a:t>
            </a:r>
            <a:r>
              <a:rPr lang="de-DE" sz="1200" dirty="0" smtClean="0">
                <a:solidFill>
                  <a:schemeClr val="accent6"/>
                </a:solidFill>
                <a:latin typeface="Source Sans Pro" pitchFamily="34" charset="0"/>
                <a:ea typeface="ＭＳ Ｐゴシック" pitchFamily="34" charset="-128"/>
              </a:rPr>
              <a:t>	</a:t>
            </a:r>
            <a:r>
              <a:rPr lang="de-DE" dirty="0" smtClean="0">
                <a:latin typeface="Source Sans Pro" pitchFamily="34" charset="0"/>
                <a:ea typeface="ＭＳ Ｐゴシック" pitchFamily="34" charset="-128"/>
              </a:rPr>
              <a:t> </a:t>
            </a:r>
            <a:r>
              <a:rPr lang="de-DE" dirty="0" smtClean="0">
                <a:latin typeface="Source Sans Pro" pitchFamily="34" charset="0"/>
                <a:ea typeface="ＭＳ Ｐゴシック" pitchFamily="34" charset="-128"/>
              </a:rPr>
              <a:t>Teil </a:t>
            </a:r>
            <a:r>
              <a:rPr lang="de-DE" dirty="0" smtClean="0">
                <a:latin typeface="Source Sans Pro" pitchFamily="34" charset="0"/>
                <a:ea typeface="ＭＳ Ｐゴシック" pitchFamily="34" charset="-128"/>
              </a:rPr>
              <a:t>II: </a:t>
            </a:r>
            <a:r>
              <a:rPr lang="de-DE" dirty="0" err="1" smtClean="0">
                <a:latin typeface="Source Sans Pro" pitchFamily="34" charset="0"/>
                <a:ea typeface="ＭＳ Ｐゴシック" pitchFamily="34" charset="-128"/>
              </a:rPr>
              <a:t>BATdanger</a:t>
            </a:r>
            <a:endParaRPr lang="de-DE" sz="1200" dirty="0">
              <a:solidFill>
                <a:schemeClr val="accent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03_Kirchturm_eingeruestet_Sylvia_Weber.JPG"/>
          <p:cNvPicPr>
            <a:picLocks noChangeAspect="1"/>
          </p:cNvPicPr>
          <p:nvPr/>
        </p:nvPicPr>
        <p:blipFill>
          <a:blip r:embed="rId3" cstate="screen"/>
          <a:srcRect/>
          <a:stretch>
            <a:fillRect/>
          </a:stretch>
        </p:blipFill>
        <p:spPr>
          <a:xfrm>
            <a:off x="5616624" y="-27894"/>
            <a:ext cx="3563888" cy="3096854"/>
          </a:xfrm>
          <a:prstGeom prst="rect">
            <a:avLst/>
          </a:prstGeom>
        </p:spPr>
      </p:pic>
      <p:pic>
        <p:nvPicPr>
          <p:cNvPr id="13" name="Grafik 12" descr="Harvester_Matthias Kisling.JPG"/>
          <p:cNvPicPr>
            <a:picLocks noChangeAspect="1"/>
          </p:cNvPicPr>
          <p:nvPr/>
        </p:nvPicPr>
        <p:blipFill>
          <a:blip r:embed="rId4" cstate="screen"/>
          <a:srcRect/>
          <a:stretch>
            <a:fillRect/>
          </a:stretch>
        </p:blipFill>
        <p:spPr>
          <a:xfrm>
            <a:off x="0" y="-27384"/>
            <a:ext cx="5508104" cy="6498000"/>
          </a:xfrm>
          <a:prstGeom prst="rect">
            <a:avLst/>
          </a:prstGeom>
          <a:noFill/>
          <a:ln>
            <a:noFill/>
          </a:ln>
        </p:spPr>
      </p:pic>
      <p:sp>
        <p:nvSpPr>
          <p:cNvPr id="6" name="Foliennummernplatzhalter 5"/>
          <p:cNvSpPr>
            <a:spLocks noGrp="1"/>
          </p:cNvSpPr>
          <p:nvPr>
            <p:ph type="sldNum" sz="quarter" idx="16"/>
          </p:nvPr>
        </p:nvSpPr>
        <p:spPr/>
        <p:txBody>
          <a:bodyPr/>
          <a:lstStyle/>
          <a:p>
            <a:fld id="{16EFD5B1-68CB-4A29-8F6C-4D18DB05CB6D}" type="slidenum">
              <a:rPr lang="de-DE" smtClean="0"/>
              <a:pPr/>
              <a:t>12</a:t>
            </a:fld>
            <a:endParaRPr lang="de-DE" dirty="0"/>
          </a:p>
        </p:txBody>
      </p:sp>
      <p:sp>
        <p:nvSpPr>
          <p:cNvPr id="10"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BATdanger</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Kein Platz für Fledermäuse</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
        <p:nvSpPr>
          <p:cNvPr id="12" name="Fußzeilenplatzhalter 3"/>
          <p:cNvSpPr>
            <a:spLocks noGrp="1"/>
          </p:cNvSpPr>
          <p:nvPr>
            <p:ph type="ftr" sz="quarter" idx="4294967295"/>
          </p:nvPr>
        </p:nvSpPr>
        <p:spPr>
          <a:xfrm>
            <a:off x="1407008" y="6549602"/>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 </a:t>
            </a:r>
            <a:r>
              <a:rPr lang="de-DE" sz="1200" dirty="0" smtClean="0">
                <a:solidFill>
                  <a:schemeClr val="accent6"/>
                </a:solidFill>
                <a:latin typeface="Source Sans Pro" pitchFamily="34" charset="0"/>
                <a:ea typeface="ＭＳ Ｐゴシック" pitchFamily="34" charset="-128"/>
              </a:rPr>
              <a:t>	</a:t>
            </a:r>
            <a:r>
              <a:rPr lang="de-DE" dirty="0" smtClean="0">
                <a:latin typeface="Source Sans Pro" pitchFamily="34" charset="0"/>
                <a:ea typeface="ＭＳ Ｐゴシック" pitchFamily="34" charset="-128"/>
              </a:rPr>
              <a:t> </a:t>
            </a:r>
            <a:r>
              <a:rPr lang="de-DE" dirty="0" smtClean="0">
                <a:latin typeface="Source Sans Pro" pitchFamily="34" charset="0"/>
                <a:ea typeface="ＭＳ Ｐゴシック" pitchFamily="34" charset="-128"/>
              </a:rPr>
              <a:t>Teil II: </a:t>
            </a:r>
            <a:r>
              <a:rPr lang="de-DE" dirty="0" err="1" smtClean="0">
                <a:latin typeface="Source Sans Pro" pitchFamily="34" charset="0"/>
                <a:ea typeface="ＭＳ Ｐゴシック" pitchFamily="34" charset="-128"/>
              </a:rPr>
              <a:t>BATdanger</a:t>
            </a:r>
            <a:endParaRPr lang="de-DE" sz="1200" dirty="0">
              <a:solidFill>
                <a:schemeClr val="accent6"/>
              </a:solidFill>
            </a:endParaRPr>
          </a:p>
        </p:txBody>
      </p:sp>
      <p:pic>
        <p:nvPicPr>
          <p:cNvPr id="11" name="Grafik 10" descr="Altundneu_4052_060318.jpg"/>
          <p:cNvPicPr>
            <a:picLocks noChangeAspect="1"/>
          </p:cNvPicPr>
          <p:nvPr/>
        </p:nvPicPr>
        <p:blipFill>
          <a:blip r:embed="rId5" cstate="screen"/>
          <a:srcRect/>
          <a:stretch>
            <a:fillRect/>
          </a:stretch>
        </p:blipFill>
        <p:spPr>
          <a:xfrm>
            <a:off x="5630935" y="3140968"/>
            <a:ext cx="3549577" cy="33843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Bechsteinfledermaus-bearbeitet.jpg"/>
          <p:cNvPicPr>
            <a:picLocks noChangeAspect="1"/>
          </p:cNvPicPr>
          <p:nvPr/>
        </p:nvPicPr>
        <p:blipFill>
          <a:blip r:embed="rId3" cstate="screen"/>
          <a:srcRect/>
          <a:stretch>
            <a:fillRect/>
          </a:stretch>
        </p:blipFill>
        <p:spPr>
          <a:xfrm>
            <a:off x="457921" y="72008"/>
            <a:ext cx="8212939" cy="6309320"/>
          </a:xfrm>
          <a:prstGeom prst="rect">
            <a:avLst/>
          </a:prstGeom>
        </p:spPr>
      </p:pic>
      <p:sp>
        <p:nvSpPr>
          <p:cNvPr id="10" name="Fußzeilenplatzhalter 3"/>
          <p:cNvSpPr>
            <a:spLocks noGrp="1"/>
          </p:cNvSpPr>
          <p:nvPr>
            <p:ph type="ftr" sz="quarter" idx="11"/>
          </p:nvPr>
        </p:nvSpPr>
        <p:spPr>
          <a:xfrm>
            <a:off x="1407009"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a:t>
            </a:r>
            <a:r>
              <a:rPr lang="de-DE" sz="1200" dirty="0" smtClean="0">
                <a:latin typeface="Source Sans Pro" pitchFamily="34" charset="0"/>
                <a:ea typeface="ＭＳ Ｐゴシック" pitchFamily="34" charset="-128"/>
              </a:rPr>
              <a:t>	Teil III: NABU aktiv     </a:t>
            </a:r>
            <a:endParaRPr lang="de-DE" sz="1200" dirty="0"/>
          </a:p>
        </p:txBody>
      </p:sp>
      <p:sp>
        <p:nvSpPr>
          <p:cNvPr id="8" name="Foliennummernplatzhalter 7"/>
          <p:cNvSpPr>
            <a:spLocks noGrp="1"/>
          </p:cNvSpPr>
          <p:nvPr>
            <p:ph type="sldNum" sz="quarter" idx="12"/>
          </p:nvPr>
        </p:nvSpPr>
        <p:spPr>
          <a:prstGeom prst="rect">
            <a:avLst/>
          </a:prstGeom>
        </p:spPr>
        <p:txBody>
          <a:bodyPr/>
          <a:lstStyle/>
          <a:p>
            <a:pPr>
              <a:defRPr/>
            </a:pPr>
            <a:fld id="{07F70BB3-CD6F-4992-AE93-23700414ED48}" type="slidenum">
              <a:rPr lang="de-DE"/>
              <a:pPr>
                <a:defRPr/>
              </a:pPr>
              <a:t>13</a:t>
            </a:fld>
            <a:endParaRPr lang="de-DE"/>
          </a:p>
        </p:txBody>
      </p:sp>
      <p:sp>
        <p:nvSpPr>
          <p:cNvPr id="11"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III.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BAThelp</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a:t>
            </a:r>
            <a:r>
              <a:rPr kumimoji="0" lang="de-DE" sz="3200" b="1" i="0" u="none" strike="noStrike" kern="1200" cap="none" spc="-100" normalizeH="0" noProof="0" dirty="0" smtClean="0">
                <a:ln>
                  <a:noFill/>
                </a:ln>
                <a:solidFill>
                  <a:schemeClr val="bg1"/>
                </a:solidFill>
                <a:effectLst/>
                <a:uLnTx/>
                <a:uFillTx/>
                <a:latin typeface="Source Sans Pro"/>
                <a:ea typeface="+mj-ea"/>
                <a:cs typeface="Source Sans Pro"/>
              </a:rPr>
              <a:t> NABU aktiv</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Fledi\AL_Aktionsleitfaden\5. Bilder_Fotos\08_14_BATnight\Erwachsene treffen als erste am Bierkeller ein.jpg"/>
          <p:cNvPicPr>
            <a:picLocks noChangeAspect="1" noChangeArrowheads="1"/>
          </p:cNvPicPr>
          <p:nvPr/>
        </p:nvPicPr>
        <p:blipFill>
          <a:blip r:embed="rId3" cstate="screen"/>
          <a:srcRect/>
          <a:stretch>
            <a:fillRect/>
          </a:stretch>
        </p:blipFill>
        <p:spPr bwMode="auto">
          <a:xfrm>
            <a:off x="0" y="-1"/>
            <a:ext cx="4500000" cy="3442110"/>
          </a:xfrm>
          <a:prstGeom prst="rect">
            <a:avLst/>
          </a:prstGeom>
          <a:noFill/>
        </p:spPr>
      </p:pic>
      <p:pic>
        <p:nvPicPr>
          <p:cNvPr id="3077" name="Picture 5" descr="F:\Fledi\AL_Aktionsleitfaden\5. Bilder_Fotos\27_30_BATkids_BATteens_NAJU\9BSCH9767_NAJU_Bernd_Schaller.JPG"/>
          <p:cNvPicPr>
            <a:picLocks noChangeAspect="1" noChangeArrowheads="1"/>
          </p:cNvPicPr>
          <p:nvPr/>
        </p:nvPicPr>
        <p:blipFill>
          <a:blip r:embed="rId4" cstate="screen"/>
          <a:srcRect/>
          <a:stretch>
            <a:fillRect/>
          </a:stretch>
        </p:blipFill>
        <p:spPr bwMode="auto">
          <a:xfrm>
            <a:off x="-36512" y="3501008"/>
            <a:ext cx="4500000" cy="2963132"/>
          </a:xfrm>
          <a:prstGeom prst="rect">
            <a:avLst/>
          </a:prstGeom>
          <a:noFill/>
        </p:spPr>
      </p:pic>
      <p:pic>
        <p:nvPicPr>
          <p:cNvPr id="3076" name="Picture 4" descr="D:\NABU\Fledi\Präsentation\CS-IMG_6403.jpg"/>
          <p:cNvPicPr>
            <a:picLocks noChangeAspect="1" noChangeArrowheads="1"/>
          </p:cNvPicPr>
          <p:nvPr/>
        </p:nvPicPr>
        <p:blipFill>
          <a:blip r:embed="rId5" cstate="screen"/>
          <a:srcRect/>
          <a:stretch>
            <a:fillRect/>
          </a:stretch>
        </p:blipFill>
        <p:spPr bwMode="auto">
          <a:xfrm>
            <a:off x="4572000" y="0"/>
            <a:ext cx="4572000" cy="3484302"/>
          </a:xfrm>
          <a:prstGeom prst="rect">
            <a:avLst/>
          </a:prstGeom>
          <a:noFill/>
        </p:spPr>
      </p:pic>
      <p:sp>
        <p:nvSpPr>
          <p:cNvPr id="10" name="Fußzeilenplatzhalter 3"/>
          <p:cNvSpPr>
            <a:spLocks noGrp="1"/>
          </p:cNvSpPr>
          <p:nvPr>
            <p:ph type="ftr" sz="quarter" idx="11"/>
          </p:nvPr>
        </p:nvSpPr>
        <p:spPr>
          <a:xfrm>
            <a:off x="1407009"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a:t>
            </a:r>
            <a:r>
              <a:rPr lang="de-DE" sz="1200" dirty="0" smtClean="0">
                <a:latin typeface="Source Sans Pro" pitchFamily="34" charset="0"/>
                <a:ea typeface="ＭＳ Ｐゴシック" pitchFamily="34" charset="-128"/>
              </a:rPr>
              <a:t>	Teil III: NABU aktiv     </a:t>
            </a:r>
            <a:endParaRPr lang="de-DE" sz="1200" dirty="0"/>
          </a:p>
        </p:txBody>
      </p:sp>
      <p:sp>
        <p:nvSpPr>
          <p:cNvPr id="8" name="Foliennummernplatzhalter 7"/>
          <p:cNvSpPr>
            <a:spLocks noGrp="1"/>
          </p:cNvSpPr>
          <p:nvPr>
            <p:ph type="sldNum" sz="quarter" idx="12"/>
          </p:nvPr>
        </p:nvSpPr>
        <p:spPr>
          <a:prstGeom prst="rect">
            <a:avLst/>
          </a:prstGeom>
        </p:spPr>
        <p:txBody>
          <a:bodyPr/>
          <a:lstStyle/>
          <a:p>
            <a:pPr>
              <a:defRPr/>
            </a:pPr>
            <a:fld id="{07F70BB3-CD6F-4992-AE93-23700414ED48}" type="slidenum">
              <a:rPr lang="de-DE"/>
              <a:pPr>
                <a:defRPr/>
              </a:pPr>
              <a:t>14</a:t>
            </a:fld>
            <a:endParaRPr lang="de-DE"/>
          </a:p>
        </p:txBody>
      </p:sp>
      <p:sp>
        <p:nvSpPr>
          <p:cNvPr id="11"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III.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BAThelp</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a:t>
            </a:r>
            <a:r>
              <a:rPr kumimoji="0" lang="de-DE" sz="3200" b="1" i="0" u="none" strike="noStrike" kern="1200" cap="none" spc="-100" normalizeH="0" noProof="0" dirty="0" smtClean="0">
                <a:ln>
                  <a:noFill/>
                </a:ln>
                <a:solidFill>
                  <a:schemeClr val="bg1"/>
                </a:solidFill>
                <a:effectLst/>
                <a:uLnTx/>
                <a:uFillTx/>
                <a:latin typeface="Source Sans Pro"/>
                <a:ea typeface="+mj-ea"/>
                <a:cs typeface="Source Sans Pro"/>
              </a:rPr>
              <a:t> </a:t>
            </a:r>
            <a:r>
              <a:rPr kumimoji="0" lang="de-DE" sz="3200" b="1" i="0" u="none" strike="noStrike" kern="1200" cap="none" spc="-100" normalizeH="0" noProof="0" dirty="0" err="1" smtClean="0">
                <a:ln>
                  <a:noFill/>
                </a:ln>
                <a:solidFill>
                  <a:schemeClr val="bg1"/>
                </a:solidFill>
                <a:effectLst/>
                <a:uLnTx/>
                <a:uFillTx/>
                <a:latin typeface="Source Sans Pro"/>
                <a:ea typeface="+mj-ea"/>
                <a:cs typeface="Source Sans Pro"/>
              </a:rPr>
              <a:t>Batnight</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
        <p:nvSpPr>
          <p:cNvPr id="9" name="Inhaltsplatzhalter 2"/>
          <p:cNvSpPr txBox="1">
            <a:spLocks/>
          </p:cNvSpPr>
          <p:nvPr/>
        </p:nvSpPr>
        <p:spPr bwMode="auto">
          <a:xfrm>
            <a:off x="5364088" y="5085184"/>
            <a:ext cx="3528392" cy="864096"/>
          </a:xfrm>
          <a:prstGeom prst="rect">
            <a:avLst/>
          </a:prstGeom>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1200"/>
              </a:spcBef>
              <a:spcAft>
                <a:spcPts val="600"/>
              </a:spcAft>
              <a:buClr>
                <a:schemeClr val="tx2"/>
              </a:buClr>
              <a:buSzPct val="85000"/>
              <a:buFont typeface="Arial" pitchFamily="34" charset="0"/>
              <a:buNone/>
              <a:tabLst/>
              <a:defRPr/>
            </a:pPr>
            <a:r>
              <a:rPr lang="de-DE" altLang="en-US" sz="2000" b="1" dirty="0" smtClean="0">
                <a:solidFill>
                  <a:srgbClr val="0068B4"/>
                </a:solidFill>
                <a:latin typeface="Source Sans Pro" pitchFamily="34" charset="0"/>
                <a:cs typeface="Source Sans Pro" pitchFamily="34" charset="0"/>
              </a:rPr>
              <a:t>weltweit: immer am letzten Augustwochenende</a:t>
            </a:r>
            <a:endParaRPr lang="de-DE" altLang="en-US" sz="2000" b="1" dirty="0" smtClean="0">
              <a:latin typeface="Source Sans Pro" pitchFamily="34" charset="0"/>
              <a:cs typeface="Source Sans Pro" pitchFamily="34" charset="0"/>
            </a:endParaRPr>
          </a:p>
        </p:txBody>
      </p:sp>
      <p:pic>
        <p:nvPicPr>
          <p:cNvPr id="3078" name="Picture 6" descr="F:\Fledi\AL_Aktionsleitfaden\5. Bilder_Fotos\27_30_BATkids_BATteens_NAJU\9BSCH9824_NAJU_Bernd_Schaller.JPG"/>
          <p:cNvPicPr>
            <a:picLocks noChangeAspect="1" noChangeArrowheads="1"/>
          </p:cNvPicPr>
          <p:nvPr/>
        </p:nvPicPr>
        <p:blipFill>
          <a:blip r:embed="rId6" cstate="screen"/>
          <a:srcRect/>
          <a:stretch>
            <a:fillRect/>
          </a:stretch>
        </p:blipFill>
        <p:spPr bwMode="auto">
          <a:xfrm>
            <a:off x="4526466" y="3645024"/>
            <a:ext cx="4617533" cy="282898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Braunes_Langohr-bearbeitet.jpg"/>
          <p:cNvPicPr>
            <a:picLocks noChangeAspect="1"/>
          </p:cNvPicPr>
          <p:nvPr/>
        </p:nvPicPr>
        <p:blipFill>
          <a:blip r:embed="rId3" cstate="screen"/>
          <a:srcRect/>
          <a:stretch>
            <a:fillRect/>
          </a:stretch>
        </p:blipFill>
        <p:spPr>
          <a:xfrm>
            <a:off x="4261593" y="144016"/>
            <a:ext cx="4918919" cy="6165304"/>
          </a:xfrm>
          <a:prstGeom prst="rect">
            <a:avLst/>
          </a:prstGeom>
        </p:spPr>
      </p:pic>
      <p:pic>
        <p:nvPicPr>
          <p:cNvPr id="2" name="Picture 2" descr="K:\FB Komm\3  Öffentlichkeitsarbeit\3.4  ÖA\PROJEKTE\Fledermaus_Batnight\2016\AL_Aktionsleitfaden\5. Bilder_Fotos\05_Vorwort\2016-06-20 Fledermausposter JPEG V07.jpg"/>
          <p:cNvPicPr>
            <a:picLocks noChangeAspect="1" noChangeArrowheads="1"/>
          </p:cNvPicPr>
          <p:nvPr/>
        </p:nvPicPr>
        <p:blipFill>
          <a:blip r:embed="rId4" cstate="screen"/>
          <a:srcRect/>
          <a:stretch>
            <a:fillRect/>
          </a:stretch>
        </p:blipFill>
        <p:spPr bwMode="auto">
          <a:xfrm rot="500629">
            <a:off x="2239544" y="1362570"/>
            <a:ext cx="3071758" cy="4348751"/>
          </a:xfrm>
          <a:prstGeom prst="rect">
            <a:avLst/>
          </a:prstGeom>
          <a:noFill/>
        </p:spPr>
      </p:pic>
      <p:pic>
        <p:nvPicPr>
          <p:cNvPr id="4" name="Picture 4" descr="K:\FB Komm\3  Öffentlichkeitsarbeit\3.4  ÖA\PROJEKTE\Fledermaus_Batnight\2016\AL_Aktionsleitfaden\4. Grafik\NABU_Aktionsleitfaden_Fledermaus_Seite_01.jpg"/>
          <p:cNvPicPr>
            <a:picLocks noChangeAspect="1" noChangeArrowheads="1"/>
          </p:cNvPicPr>
          <p:nvPr/>
        </p:nvPicPr>
        <p:blipFill>
          <a:blip r:embed="rId5" cstate="screen"/>
          <a:srcRect/>
          <a:stretch>
            <a:fillRect/>
          </a:stretch>
        </p:blipFill>
        <p:spPr bwMode="auto">
          <a:xfrm rot="20779385">
            <a:off x="537934" y="1982706"/>
            <a:ext cx="2263644" cy="3199506"/>
          </a:xfrm>
          <a:prstGeom prst="rect">
            <a:avLst/>
          </a:prstGeom>
          <a:noFill/>
        </p:spPr>
      </p:pic>
      <p:pic>
        <p:nvPicPr>
          <p:cNvPr id="1028" name="Picture 4" descr="F:\Fledi\AL_Aktionsleitfaden\5. Bilder_Fotos\Materialien\20141021-nabu-broschuere-fledermaeuse-flugkuenstler-der-nacht.jpeg"/>
          <p:cNvPicPr>
            <a:picLocks noChangeAspect="1" noChangeArrowheads="1"/>
          </p:cNvPicPr>
          <p:nvPr/>
        </p:nvPicPr>
        <p:blipFill>
          <a:blip r:embed="rId6" cstate="screen"/>
          <a:srcRect/>
          <a:stretch>
            <a:fillRect/>
          </a:stretch>
        </p:blipFill>
        <p:spPr bwMode="auto">
          <a:xfrm rot="661089">
            <a:off x="2589617" y="4971005"/>
            <a:ext cx="1944216" cy="1295191"/>
          </a:xfrm>
          <a:prstGeom prst="rect">
            <a:avLst/>
          </a:prstGeom>
          <a:noFill/>
        </p:spPr>
      </p:pic>
      <p:sp>
        <p:nvSpPr>
          <p:cNvPr id="10" name="Fußzeilenplatzhalter 3"/>
          <p:cNvSpPr>
            <a:spLocks noGrp="1"/>
          </p:cNvSpPr>
          <p:nvPr>
            <p:ph type="ftr" sz="quarter" idx="11"/>
          </p:nvPr>
        </p:nvSpPr>
        <p:spPr>
          <a:xfrm>
            <a:off x="1407009"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a:t>
            </a:r>
            <a:r>
              <a:rPr lang="de-DE" sz="1200" dirty="0" smtClean="0">
                <a:latin typeface="Source Sans Pro" pitchFamily="34" charset="0"/>
                <a:ea typeface="ＭＳ Ｐゴシック" pitchFamily="34" charset="-128"/>
              </a:rPr>
              <a:t>	Teil III: NABU aktiv     </a:t>
            </a:r>
            <a:endParaRPr lang="de-DE" sz="1200" dirty="0"/>
          </a:p>
        </p:txBody>
      </p:sp>
      <p:sp>
        <p:nvSpPr>
          <p:cNvPr id="8" name="Foliennummernplatzhalter 7"/>
          <p:cNvSpPr>
            <a:spLocks noGrp="1"/>
          </p:cNvSpPr>
          <p:nvPr>
            <p:ph type="sldNum" sz="quarter" idx="12"/>
          </p:nvPr>
        </p:nvSpPr>
        <p:spPr>
          <a:prstGeom prst="rect">
            <a:avLst/>
          </a:prstGeom>
        </p:spPr>
        <p:txBody>
          <a:bodyPr/>
          <a:lstStyle/>
          <a:p>
            <a:pPr>
              <a:defRPr/>
            </a:pPr>
            <a:fld id="{07F70BB3-CD6F-4992-AE93-23700414ED48}" type="slidenum">
              <a:rPr lang="de-DE"/>
              <a:pPr>
                <a:defRPr/>
              </a:pPr>
              <a:t>15</a:t>
            </a:fld>
            <a:endParaRPr lang="de-DE"/>
          </a:p>
        </p:txBody>
      </p:sp>
      <p:sp>
        <p:nvSpPr>
          <p:cNvPr id="11" name="Titel 1"/>
          <p:cNvSpPr txBox="1">
            <a:spLocks/>
          </p:cNvSpPr>
          <p:nvPr/>
        </p:nvSpPr>
        <p:spPr>
          <a:xfrm>
            <a:off x="512" y="0"/>
            <a:ext cx="9180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III.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BAThelp</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a:t>
            </a:r>
            <a:r>
              <a:rPr kumimoji="0" lang="de-DE" sz="3200" b="1" i="0" u="none" strike="noStrike" kern="1200" cap="none" spc="-100" normalizeH="0" noProof="0" dirty="0" smtClean="0">
                <a:ln>
                  <a:noFill/>
                </a:ln>
                <a:solidFill>
                  <a:schemeClr val="bg1"/>
                </a:solidFill>
                <a:effectLst/>
                <a:uLnTx/>
                <a:uFillTx/>
                <a:latin typeface="Source Sans Pro"/>
                <a:ea typeface="+mj-ea"/>
                <a:cs typeface="Source Sans Pro"/>
              </a:rPr>
              <a:t> NABUs klären auf</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
        <p:nvSpPr>
          <p:cNvPr id="9" name="Inhaltsplatzhalter 2"/>
          <p:cNvSpPr txBox="1">
            <a:spLocks/>
          </p:cNvSpPr>
          <p:nvPr/>
        </p:nvSpPr>
        <p:spPr bwMode="auto">
          <a:xfrm>
            <a:off x="4932040" y="1484784"/>
            <a:ext cx="3528392" cy="3672408"/>
          </a:xfrm>
          <a:prstGeom prst="rect">
            <a:avLst/>
          </a:prstGeom>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1200"/>
              </a:spcBef>
              <a:spcAft>
                <a:spcPts val="600"/>
              </a:spcAft>
              <a:buClr>
                <a:schemeClr val="tx2"/>
              </a:buClr>
              <a:buSzPct val="85000"/>
              <a:buFont typeface="Arial" pitchFamily="34" charset="0"/>
              <a:buNone/>
              <a:tabLst/>
              <a:defRPr/>
            </a:pPr>
            <a:endParaRPr lang="de-DE" altLang="en-US" sz="2000" b="1" dirty="0" smtClean="0">
              <a:latin typeface="Source Sans Pro" pitchFamily="34" charset="0"/>
              <a:cs typeface="Source Sans Pro" pitchFamily="34" charset="0"/>
            </a:endParaRPr>
          </a:p>
        </p:txBody>
      </p:sp>
      <p:sp>
        <p:nvSpPr>
          <p:cNvPr id="6" name="Inhaltsplatzhalter 2"/>
          <p:cNvSpPr txBox="1">
            <a:spLocks/>
          </p:cNvSpPr>
          <p:nvPr/>
        </p:nvSpPr>
        <p:spPr bwMode="auto">
          <a:xfrm>
            <a:off x="6020544" y="5381600"/>
            <a:ext cx="3087960" cy="1143744"/>
          </a:xfrm>
          <a:prstGeom prst="rect">
            <a:avLst/>
          </a:prstGeom>
        </p:spPr>
        <p:txBody>
          <a:bodyPr wrap="square" numCol="1" anchor="t" anchorCtr="0" compatLnSpc="1">
            <a:prstTxWarp prst="textNoShape">
              <a:avLst/>
            </a:prstTxWarp>
          </a:bodyPr>
          <a:lstStyle/>
          <a:p>
            <a:pPr lvl="0" algn="r">
              <a:spcBef>
                <a:spcPts val="1200"/>
              </a:spcBef>
              <a:spcAft>
                <a:spcPts val="600"/>
              </a:spcAft>
              <a:buClr>
                <a:schemeClr val="tx2"/>
              </a:buClr>
              <a:buSzPct val="85000"/>
              <a:defRPr/>
            </a:pPr>
            <a:r>
              <a:rPr lang="de-DE" altLang="en-US" sz="2000" b="1" dirty="0" smtClean="0">
                <a:solidFill>
                  <a:srgbClr val="0068B4"/>
                </a:solidFill>
                <a:latin typeface="Source Sans Pro" pitchFamily="34" charset="0"/>
                <a:cs typeface="Source Sans Pro" pitchFamily="34" charset="0"/>
              </a:rPr>
              <a:t>Bundesweite Fledermaushotline </a:t>
            </a:r>
            <a:br>
              <a:rPr lang="de-DE" altLang="en-US" sz="2000" b="1" dirty="0" smtClean="0">
                <a:solidFill>
                  <a:srgbClr val="0068B4"/>
                </a:solidFill>
                <a:latin typeface="Source Sans Pro" pitchFamily="34" charset="0"/>
                <a:cs typeface="Source Sans Pro" pitchFamily="34" charset="0"/>
              </a:rPr>
            </a:br>
            <a:r>
              <a:rPr lang="de-DE" altLang="en-US" sz="2400" b="1" dirty="0" smtClean="0">
                <a:solidFill>
                  <a:srgbClr val="0068B4"/>
                </a:solidFill>
                <a:latin typeface="Source Sans Pro" pitchFamily="34" charset="0"/>
                <a:cs typeface="Source Sans Pro" pitchFamily="34" charset="0"/>
              </a:rPr>
              <a:t>030-284984-5000</a:t>
            </a:r>
            <a:endParaRPr lang="de-DE" altLang="en-US" sz="2400" b="1" dirty="0" smtClean="0">
              <a:latin typeface="Source Sans Pro" pitchFamily="34" charset="0"/>
              <a:cs typeface="Source Sans Pro" pitchFamily="34" charset="0"/>
            </a:endParaRPr>
          </a:p>
        </p:txBody>
      </p:sp>
      <p:sp>
        <p:nvSpPr>
          <p:cNvPr id="7" name="Inhaltsplatzhalter 2"/>
          <p:cNvSpPr txBox="1">
            <a:spLocks/>
          </p:cNvSpPr>
          <p:nvPr/>
        </p:nvSpPr>
        <p:spPr bwMode="auto">
          <a:xfrm>
            <a:off x="179512" y="5733256"/>
            <a:ext cx="3087960" cy="576064"/>
          </a:xfrm>
          <a:prstGeom prst="rect">
            <a:avLst/>
          </a:prstGeom>
        </p:spPr>
        <p:txBody>
          <a:bodyPr wrap="square" numCol="1" anchor="t" anchorCtr="0" compatLnSpc="1">
            <a:prstTxWarp prst="textNoShape">
              <a:avLst/>
            </a:prstTxWarp>
          </a:bodyPr>
          <a:lstStyle/>
          <a:p>
            <a:pPr lvl="0">
              <a:spcBef>
                <a:spcPts val="1200"/>
              </a:spcBef>
              <a:spcAft>
                <a:spcPts val="600"/>
              </a:spcAft>
              <a:buClr>
                <a:schemeClr val="tx2"/>
              </a:buClr>
              <a:buSzPct val="85000"/>
              <a:defRPr/>
            </a:pPr>
            <a:r>
              <a:rPr lang="de-DE" altLang="en-US" sz="2000" b="1" dirty="0" smtClean="0">
                <a:solidFill>
                  <a:srgbClr val="0068B4"/>
                </a:solidFill>
                <a:latin typeface="Source Sans Pro" pitchFamily="34" charset="0"/>
                <a:cs typeface="Source Sans Pro" pitchFamily="34" charset="0"/>
              </a:rPr>
              <a:t>Info-Materialien</a:t>
            </a:r>
            <a:endParaRPr lang="de-DE" altLang="en-US" sz="2400" b="1" dirty="0" smtClean="0">
              <a:latin typeface="Source Sans Pro" pitchFamily="34" charset="0"/>
              <a:cs typeface="Source Sans Pro" pitchFamily="34" charset="0"/>
            </a:endParaRPr>
          </a:p>
        </p:txBody>
      </p:sp>
      <p:pic>
        <p:nvPicPr>
          <p:cNvPr id="1026" name="Picture 2" descr="F:\Fledi\AL_Aktionsleitfaden\5. Bilder_Fotos\Materialien\NABU1407_BAT_HANGOVER_WEB_1.jpg"/>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467544" y="4509120"/>
            <a:ext cx="993840" cy="1008112"/>
          </a:xfrm>
          <a:prstGeom prst="rect">
            <a:avLst/>
          </a:prstGeom>
          <a:noFill/>
        </p:spPr>
      </p:pic>
      <p:pic>
        <p:nvPicPr>
          <p:cNvPr id="1027" name="Picture 3" descr="F:\Fledi\AL_Aktionsleitfaden\5. Bilder_Fotos\Materialien\NABU1407_BATFAN_WEB.jpg"/>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0" y="3501008"/>
            <a:ext cx="946745" cy="928935"/>
          </a:xfrm>
          <a:prstGeom prst="rect">
            <a:avLst/>
          </a:prstGeom>
          <a:noFill/>
        </p:spPr>
      </p:pic>
      <p:pic>
        <p:nvPicPr>
          <p:cNvPr id="3" name="Picture 3" descr="I:\alle\FBKomm\3.1  ÖA alle\3.1.7  Imagekampagne\6. Maßnahmen\Online_Video_Audio_Newsletter\NABU-Netz\03_Materialien zur IK\Sticker_Rahmen_polaroid_Fledermaus_web.jpg"/>
          <p:cNvPicPr>
            <a:picLocks noChangeAspect="1" noChangeArrowheads="1"/>
          </p:cNvPicPr>
          <p:nvPr/>
        </p:nvPicPr>
        <p:blipFill>
          <a:blip r:embed="rId9" cstate="screen"/>
          <a:srcRect/>
          <a:stretch>
            <a:fillRect/>
          </a:stretch>
        </p:blipFill>
        <p:spPr bwMode="auto">
          <a:xfrm rot="21441484">
            <a:off x="1396383" y="1123070"/>
            <a:ext cx="1102155" cy="13241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180px-Plakette.jpg"/>
          <p:cNvPicPr>
            <a:picLocks noChangeAspect="1"/>
          </p:cNvPicPr>
          <p:nvPr/>
        </p:nvPicPr>
        <p:blipFill>
          <a:blip r:embed="rId3" cstate="screen"/>
          <a:stretch>
            <a:fillRect/>
          </a:stretch>
        </p:blipFill>
        <p:spPr>
          <a:xfrm>
            <a:off x="3816176" y="1016992"/>
            <a:ext cx="2340000" cy="2340000"/>
          </a:xfrm>
          <a:prstGeom prst="rect">
            <a:avLst/>
          </a:prstGeom>
        </p:spPr>
      </p:pic>
      <p:pic>
        <p:nvPicPr>
          <p:cNvPr id="16" name="Grafik 15" descr="fittosize_680_453_f3e3073b08386cf87d3faac60785a670_f-will.jpeg"/>
          <p:cNvPicPr>
            <a:picLocks noChangeAspect="1"/>
          </p:cNvPicPr>
          <p:nvPr/>
        </p:nvPicPr>
        <p:blipFill>
          <a:blip r:embed="rId4" cstate="screen"/>
          <a:stretch>
            <a:fillRect/>
          </a:stretch>
        </p:blipFill>
        <p:spPr>
          <a:xfrm>
            <a:off x="0" y="1124744"/>
            <a:ext cx="3783201" cy="2520280"/>
          </a:xfrm>
          <a:prstGeom prst="rect">
            <a:avLst/>
          </a:prstGeom>
        </p:spPr>
      </p:pic>
      <p:pic>
        <p:nvPicPr>
          <p:cNvPr id="14" name="Grafik 13" descr="141026-nabu-plaketter-fledermausfreundliches-haus2-wiebke-boehm.jpeg"/>
          <p:cNvPicPr>
            <a:picLocks noChangeAspect="1"/>
          </p:cNvPicPr>
          <p:nvPr/>
        </p:nvPicPr>
        <p:blipFill>
          <a:blip r:embed="rId5" cstate="screen"/>
          <a:stretch>
            <a:fillRect/>
          </a:stretch>
        </p:blipFill>
        <p:spPr>
          <a:xfrm>
            <a:off x="6660232" y="1030256"/>
            <a:ext cx="2411759" cy="1606656"/>
          </a:xfrm>
          <a:prstGeom prst="rect">
            <a:avLst/>
          </a:prstGeom>
        </p:spPr>
      </p:pic>
      <p:pic>
        <p:nvPicPr>
          <p:cNvPr id="17" name="Grafik 16" descr="fledermaushaus5.jpeg"/>
          <p:cNvPicPr>
            <a:picLocks noChangeAspect="1"/>
          </p:cNvPicPr>
          <p:nvPr/>
        </p:nvPicPr>
        <p:blipFill>
          <a:blip r:embed="rId6" cstate="screen"/>
          <a:srcRect/>
          <a:stretch>
            <a:fillRect/>
          </a:stretch>
        </p:blipFill>
        <p:spPr>
          <a:xfrm>
            <a:off x="143840" y="4077072"/>
            <a:ext cx="2339928" cy="2339928"/>
          </a:xfrm>
          <a:prstGeom prst="rect">
            <a:avLst/>
          </a:prstGeom>
        </p:spPr>
      </p:pic>
      <p:sp>
        <p:nvSpPr>
          <p:cNvPr id="10" name="Fußzeilenplatzhalter 3"/>
          <p:cNvSpPr>
            <a:spLocks noGrp="1"/>
          </p:cNvSpPr>
          <p:nvPr>
            <p:ph type="ftr" sz="quarter" idx="11"/>
          </p:nvPr>
        </p:nvSpPr>
        <p:spPr>
          <a:xfrm>
            <a:off x="1407009"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a:t>
            </a:r>
            <a:r>
              <a:rPr lang="de-DE" sz="1200" dirty="0" smtClean="0">
                <a:latin typeface="Source Sans Pro" pitchFamily="34" charset="0"/>
                <a:ea typeface="ＭＳ Ｐゴシック" pitchFamily="34" charset="-128"/>
              </a:rPr>
              <a:t>	Teil III: NABU aktiv     </a:t>
            </a:r>
            <a:endParaRPr lang="de-DE" sz="1200" dirty="0"/>
          </a:p>
        </p:txBody>
      </p:sp>
      <p:sp>
        <p:nvSpPr>
          <p:cNvPr id="8" name="Foliennummernplatzhalter 7"/>
          <p:cNvSpPr>
            <a:spLocks noGrp="1"/>
          </p:cNvSpPr>
          <p:nvPr>
            <p:ph type="sldNum" sz="quarter" idx="12"/>
          </p:nvPr>
        </p:nvSpPr>
        <p:spPr>
          <a:prstGeom prst="rect">
            <a:avLst/>
          </a:prstGeom>
        </p:spPr>
        <p:txBody>
          <a:bodyPr/>
          <a:lstStyle/>
          <a:p>
            <a:pPr>
              <a:defRPr/>
            </a:pPr>
            <a:fld id="{07F70BB3-CD6F-4992-AE93-23700414ED48}" type="slidenum">
              <a:rPr lang="de-DE"/>
              <a:pPr>
                <a:defRPr/>
              </a:pPr>
              <a:t>16</a:t>
            </a:fld>
            <a:endParaRPr lang="de-DE"/>
          </a:p>
        </p:txBody>
      </p:sp>
      <p:sp>
        <p:nvSpPr>
          <p:cNvPr id="11"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III.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BAThelp</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a:t>
            </a:r>
            <a:r>
              <a:rPr kumimoji="0" lang="de-DE" sz="3200" b="1" i="0" u="none" strike="noStrike" kern="1200" cap="none" spc="-100" normalizeH="0" noProof="0" dirty="0" smtClean="0">
                <a:ln>
                  <a:noFill/>
                </a:ln>
                <a:solidFill>
                  <a:schemeClr val="bg1"/>
                </a:solidFill>
                <a:effectLst/>
                <a:uLnTx/>
                <a:uFillTx/>
                <a:latin typeface="Source Sans Pro"/>
                <a:ea typeface="+mj-ea"/>
                <a:cs typeface="Source Sans Pro"/>
              </a:rPr>
              <a:t> </a:t>
            </a:r>
            <a:r>
              <a:rPr lang="de-DE" sz="3200" b="1" spc="-100" dirty="0" smtClean="0">
                <a:solidFill>
                  <a:schemeClr val="bg1"/>
                </a:solidFill>
                <a:latin typeface="Source Sans Pro"/>
                <a:ea typeface="+mj-ea"/>
                <a:cs typeface="Source Sans Pro"/>
              </a:rPr>
              <a:t>Fledermausfreundliches Haus</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pic>
        <p:nvPicPr>
          <p:cNvPr id="15" name="Grafik 14" descr="141106-logo-fledermaus-freundliches-haus.jpeg"/>
          <p:cNvPicPr>
            <a:picLocks noChangeAspect="1"/>
          </p:cNvPicPr>
          <p:nvPr/>
        </p:nvPicPr>
        <p:blipFill>
          <a:blip r:embed="rId7" cstate="screen">
            <a:clrChange>
              <a:clrFrom>
                <a:srgbClr val="FFFFFF"/>
              </a:clrFrom>
              <a:clrTo>
                <a:srgbClr val="FFFFFF">
                  <a:alpha val="0"/>
                </a:srgbClr>
              </a:clrTo>
            </a:clrChange>
          </a:blip>
          <a:srcRect/>
          <a:stretch>
            <a:fillRect/>
          </a:stretch>
        </p:blipFill>
        <p:spPr>
          <a:xfrm>
            <a:off x="3563888" y="3340403"/>
            <a:ext cx="2664296" cy="3040924"/>
          </a:xfrm>
          <a:prstGeom prst="rect">
            <a:avLst/>
          </a:prstGeom>
        </p:spPr>
      </p:pic>
      <p:pic>
        <p:nvPicPr>
          <p:cNvPr id="18" name="Grafik 17" descr="141212-nabu-plakette-lebensraum-kirchturm.jpeg"/>
          <p:cNvPicPr>
            <a:picLocks noChangeAspect="1"/>
          </p:cNvPicPr>
          <p:nvPr/>
        </p:nvPicPr>
        <p:blipFill>
          <a:blip r:embed="rId8" cstate="screen"/>
          <a:stretch>
            <a:fillRect/>
          </a:stretch>
        </p:blipFill>
        <p:spPr>
          <a:xfrm>
            <a:off x="6732240" y="2996952"/>
            <a:ext cx="2348549" cy="352541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D:\NABU\Fledi\Präsentation\141127-nabu-breitfluegelfledermaus-auf-waermflasche-britta-wesche-1.jpeg"/>
          <p:cNvPicPr>
            <a:picLocks noChangeAspect="1" noChangeArrowheads="1"/>
          </p:cNvPicPr>
          <p:nvPr/>
        </p:nvPicPr>
        <p:blipFill>
          <a:blip r:embed="rId3" cstate="screen"/>
          <a:srcRect/>
          <a:stretch>
            <a:fillRect/>
          </a:stretch>
        </p:blipFill>
        <p:spPr bwMode="auto">
          <a:xfrm>
            <a:off x="1" y="0"/>
            <a:ext cx="5106717" cy="3034351"/>
          </a:xfrm>
          <a:prstGeom prst="rect">
            <a:avLst/>
          </a:prstGeom>
          <a:noFill/>
        </p:spPr>
      </p:pic>
      <p:sp>
        <p:nvSpPr>
          <p:cNvPr id="10" name="Fußzeilenplatzhalter 3"/>
          <p:cNvSpPr>
            <a:spLocks noGrp="1"/>
          </p:cNvSpPr>
          <p:nvPr>
            <p:ph type="ftr" sz="quarter" idx="11"/>
          </p:nvPr>
        </p:nvSpPr>
        <p:spPr>
          <a:xfrm>
            <a:off x="1407009"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a:t>
            </a:r>
            <a:r>
              <a:rPr lang="de-DE" sz="1200" dirty="0" smtClean="0">
                <a:latin typeface="Source Sans Pro" pitchFamily="34" charset="0"/>
                <a:ea typeface="ＭＳ Ｐゴシック" pitchFamily="34" charset="-128"/>
              </a:rPr>
              <a:t>	Teil III: NABU aktiv     </a:t>
            </a:r>
            <a:endParaRPr lang="de-DE" sz="1200" dirty="0"/>
          </a:p>
        </p:txBody>
      </p:sp>
      <p:sp>
        <p:nvSpPr>
          <p:cNvPr id="8" name="Foliennummernplatzhalter 7"/>
          <p:cNvSpPr>
            <a:spLocks noGrp="1"/>
          </p:cNvSpPr>
          <p:nvPr>
            <p:ph type="sldNum" sz="quarter" idx="12"/>
          </p:nvPr>
        </p:nvSpPr>
        <p:spPr>
          <a:prstGeom prst="rect">
            <a:avLst/>
          </a:prstGeom>
        </p:spPr>
        <p:txBody>
          <a:bodyPr/>
          <a:lstStyle/>
          <a:p>
            <a:pPr>
              <a:defRPr/>
            </a:pPr>
            <a:fld id="{07F70BB3-CD6F-4992-AE93-23700414ED48}" type="slidenum">
              <a:rPr lang="de-DE"/>
              <a:pPr>
                <a:defRPr/>
              </a:pPr>
              <a:t>17</a:t>
            </a:fld>
            <a:endParaRPr lang="de-DE"/>
          </a:p>
        </p:txBody>
      </p:sp>
      <p:sp>
        <p:nvSpPr>
          <p:cNvPr id="11"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III.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BAThelp</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a:t>
            </a:r>
            <a:r>
              <a:rPr kumimoji="0" lang="de-DE" sz="3200" b="1" i="0" u="none" strike="noStrike" kern="1200" cap="none" spc="-100" normalizeH="0" noProof="0" dirty="0" smtClean="0">
                <a:ln>
                  <a:noFill/>
                </a:ln>
                <a:solidFill>
                  <a:schemeClr val="bg1"/>
                </a:solidFill>
                <a:effectLst/>
                <a:uLnTx/>
                <a:uFillTx/>
                <a:latin typeface="Source Sans Pro"/>
                <a:ea typeface="+mj-ea"/>
                <a:cs typeface="Source Sans Pro"/>
              </a:rPr>
              <a:t> Ambulanz </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pic>
        <p:nvPicPr>
          <p:cNvPr id="4100" name="Picture 4" descr="D:\NABU\Fledi\Präsentation\141201-nabu-britta-wesche-fuettert-braunes-langohr-bernhard-tuchel-1.jpeg"/>
          <p:cNvPicPr>
            <a:picLocks noChangeAspect="1" noChangeArrowheads="1"/>
          </p:cNvPicPr>
          <p:nvPr/>
        </p:nvPicPr>
        <p:blipFill>
          <a:blip r:embed="rId4" cstate="screen"/>
          <a:srcRect/>
          <a:stretch>
            <a:fillRect/>
          </a:stretch>
        </p:blipFill>
        <p:spPr bwMode="auto">
          <a:xfrm>
            <a:off x="2267744" y="3105344"/>
            <a:ext cx="2857334" cy="3420000"/>
          </a:xfrm>
          <a:prstGeom prst="rect">
            <a:avLst/>
          </a:prstGeom>
          <a:noFill/>
        </p:spPr>
      </p:pic>
      <p:pic>
        <p:nvPicPr>
          <p:cNvPr id="4101" name="Picture 5" descr="D:\NABU\Fledi\Präsentation\141127-nabu-grosser-abendsegler-luna-britta-wesche-2.jpeg"/>
          <p:cNvPicPr>
            <a:picLocks noChangeAspect="1" noChangeArrowheads="1"/>
          </p:cNvPicPr>
          <p:nvPr/>
        </p:nvPicPr>
        <p:blipFill>
          <a:blip r:embed="rId5" cstate="screen"/>
          <a:srcRect/>
          <a:stretch>
            <a:fillRect/>
          </a:stretch>
        </p:blipFill>
        <p:spPr bwMode="auto">
          <a:xfrm>
            <a:off x="5158661" y="0"/>
            <a:ext cx="4021851" cy="6522864"/>
          </a:xfrm>
          <a:prstGeom prst="rect">
            <a:avLst/>
          </a:prstGeom>
          <a:noFill/>
        </p:spPr>
      </p:pic>
      <p:pic>
        <p:nvPicPr>
          <p:cNvPr id="4104" name="Picture 8" descr="D:\NABU\Fledi\Präsentation\Vier junge Gr. Bartfledermõuse am Kuschelturm - Foto Britta Wesche.JPG"/>
          <p:cNvPicPr>
            <a:picLocks noChangeAspect="1" noChangeArrowheads="1"/>
          </p:cNvPicPr>
          <p:nvPr/>
        </p:nvPicPr>
        <p:blipFill>
          <a:blip r:embed="rId6" cstate="screen"/>
          <a:srcRect/>
          <a:stretch>
            <a:fillRect/>
          </a:stretch>
        </p:blipFill>
        <p:spPr bwMode="auto">
          <a:xfrm>
            <a:off x="1" y="3105344"/>
            <a:ext cx="2226617" cy="3420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alle\Dokumentenaustausch zwischen MitarbeiterInnen\Eric Neuling\BILDDATENBANK_Neue Bilder\__Auswahl Sebastian Portraits\IMG_0805.JPG"/>
          <p:cNvPicPr>
            <a:picLocks noChangeAspect="1" noChangeArrowheads="1"/>
          </p:cNvPicPr>
          <p:nvPr/>
        </p:nvPicPr>
        <p:blipFill>
          <a:blip r:embed="rId3" cstate="screen"/>
          <a:srcRect/>
          <a:stretch>
            <a:fillRect/>
          </a:stretch>
        </p:blipFill>
        <p:spPr bwMode="auto">
          <a:xfrm>
            <a:off x="0" y="0"/>
            <a:ext cx="4350230" cy="3645024"/>
          </a:xfrm>
          <a:prstGeom prst="rect">
            <a:avLst/>
          </a:prstGeom>
          <a:noFill/>
        </p:spPr>
      </p:pic>
      <p:pic>
        <p:nvPicPr>
          <p:cNvPr id="4099" name="Picture 3" descr="D:\NABU\Fledi\Präsentation\fledermausforschung_-_foto._thomas_stephan.jpeg"/>
          <p:cNvPicPr>
            <a:picLocks noChangeAspect="1" noChangeArrowheads="1"/>
          </p:cNvPicPr>
          <p:nvPr/>
        </p:nvPicPr>
        <p:blipFill>
          <a:blip r:embed="rId4" cstate="screen"/>
          <a:srcRect/>
          <a:stretch>
            <a:fillRect/>
          </a:stretch>
        </p:blipFill>
        <p:spPr bwMode="auto">
          <a:xfrm>
            <a:off x="4427984" y="-1"/>
            <a:ext cx="4716016" cy="3622679"/>
          </a:xfrm>
          <a:prstGeom prst="rect">
            <a:avLst/>
          </a:prstGeom>
          <a:noFill/>
        </p:spPr>
      </p:pic>
      <p:pic>
        <p:nvPicPr>
          <p:cNvPr id="4098" name="Picture 2" descr="D:\NABU\Fledi\Präsentation\Hufeisennase Fledermausforschung.jpg"/>
          <p:cNvPicPr>
            <a:picLocks noChangeAspect="1" noChangeArrowheads="1"/>
          </p:cNvPicPr>
          <p:nvPr/>
        </p:nvPicPr>
        <p:blipFill>
          <a:blip r:embed="rId5" cstate="screen"/>
          <a:srcRect/>
          <a:stretch>
            <a:fillRect/>
          </a:stretch>
        </p:blipFill>
        <p:spPr bwMode="auto">
          <a:xfrm>
            <a:off x="0" y="3739184"/>
            <a:ext cx="4355976" cy="2714152"/>
          </a:xfrm>
          <a:prstGeom prst="rect">
            <a:avLst/>
          </a:prstGeom>
          <a:noFill/>
        </p:spPr>
      </p:pic>
      <p:sp>
        <p:nvSpPr>
          <p:cNvPr id="10" name="Fußzeilenplatzhalter 3"/>
          <p:cNvSpPr>
            <a:spLocks noGrp="1"/>
          </p:cNvSpPr>
          <p:nvPr>
            <p:ph type="ftr" sz="quarter" idx="11"/>
          </p:nvPr>
        </p:nvSpPr>
        <p:spPr>
          <a:xfrm>
            <a:off x="1407009"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a:t>
            </a:r>
            <a:r>
              <a:rPr lang="de-DE" sz="1200" dirty="0" smtClean="0">
                <a:latin typeface="Source Sans Pro" pitchFamily="34" charset="0"/>
                <a:ea typeface="ＭＳ Ｐゴシック" pitchFamily="34" charset="-128"/>
              </a:rPr>
              <a:t>	</a:t>
            </a:r>
            <a:r>
              <a:rPr lang="de-DE" sz="1200" dirty="0" smtClean="0">
                <a:latin typeface="Source Sans Pro" pitchFamily="34" charset="0"/>
                <a:ea typeface="ＭＳ Ｐゴシック" pitchFamily="34" charset="-128"/>
              </a:rPr>
              <a:t>Teil </a:t>
            </a:r>
            <a:r>
              <a:rPr lang="de-DE" sz="1200" dirty="0" smtClean="0">
                <a:latin typeface="Source Sans Pro" pitchFamily="34" charset="0"/>
                <a:ea typeface="ＭＳ Ｐゴシック" pitchFamily="34" charset="-128"/>
              </a:rPr>
              <a:t>III: NABU aktiv     </a:t>
            </a:r>
            <a:endParaRPr lang="de-DE" sz="1200" dirty="0"/>
          </a:p>
        </p:txBody>
      </p:sp>
      <p:sp>
        <p:nvSpPr>
          <p:cNvPr id="8" name="Foliennummernplatzhalter 7"/>
          <p:cNvSpPr>
            <a:spLocks noGrp="1"/>
          </p:cNvSpPr>
          <p:nvPr>
            <p:ph type="sldNum" sz="quarter" idx="12"/>
          </p:nvPr>
        </p:nvSpPr>
        <p:spPr>
          <a:prstGeom prst="rect">
            <a:avLst/>
          </a:prstGeom>
        </p:spPr>
        <p:txBody>
          <a:bodyPr/>
          <a:lstStyle/>
          <a:p>
            <a:pPr>
              <a:defRPr/>
            </a:pPr>
            <a:fld id="{07F70BB3-CD6F-4992-AE93-23700414ED48}" type="slidenum">
              <a:rPr lang="de-DE"/>
              <a:pPr>
                <a:defRPr/>
              </a:pPr>
              <a:t>18</a:t>
            </a:fld>
            <a:endParaRPr lang="de-DE"/>
          </a:p>
        </p:txBody>
      </p:sp>
      <p:sp>
        <p:nvSpPr>
          <p:cNvPr id="11"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III.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BAThelp</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a:t>
            </a:r>
            <a:r>
              <a:rPr kumimoji="0" lang="de-DE" sz="3200" b="1" i="0" u="none" strike="noStrike" kern="1200" cap="none" spc="-100" normalizeH="0" noProof="0" dirty="0" smtClean="0">
                <a:ln>
                  <a:noFill/>
                </a:ln>
                <a:solidFill>
                  <a:schemeClr val="bg1"/>
                </a:solidFill>
                <a:effectLst/>
                <a:uLnTx/>
                <a:uFillTx/>
                <a:latin typeface="Source Sans Pro"/>
                <a:ea typeface="+mj-ea"/>
                <a:cs typeface="Source Sans Pro"/>
              </a:rPr>
              <a:t> Forschung</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pic>
        <p:nvPicPr>
          <p:cNvPr id="2053" name="Picture 5" descr="I:\alle\Dokumentenaustausch zwischen MitarbeiterInnen\Belinda Bindig\Batlindas Fledertauschordner\Präsentation\2016-08-01.2.png"/>
          <p:cNvPicPr>
            <a:picLocks noChangeAspect="1" noChangeArrowheads="1"/>
          </p:cNvPicPr>
          <p:nvPr/>
        </p:nvPicPr>
        <p:blipFill>
          <a:blip r:embed="rId6" cstate="screen"/>
          <a:srcRect/>
          <a:stretch>
            <a:fillRect/>
          </a:stretch>
        </p:blipFill>
        <p:spPr bwMode="auto">
          <a:xfrm>
            <a:off x="4545766" y="3645024"/>
            <a:ext cx="4598234" cy="287389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Grosse_Hufeisennase-bearbeitet.jpg"/>
          <p:cNvPicPr>
            <a:picLocks noChangeAspect="1"/>
          </p:cNvPicPr>
          <p:nvPr/>
        </p:nvPicPr>
        <p:blipFill>
          <a:blip r:embed="rId3" cstate="screen"/>
          <a:srcRect/>
          <a:stretch>
            <a:fillRect/>
          </a:stretch>
        </p:blipFill>
        <p:spPr>
          <a:xfrm>
            <a:off x="0" y="1008070"/>
            <a:ext cx="9144000" cy="5445266"/>
          </a:xfrm>
          <a:prstGeom prst="rect">
            <a:avLst/>
          </a:prstGeom>
        </p:spPr>
      </p:pic>
      <p:sp>
        <p:nvSpPr>
          <p:cNvPr id="5" name="Foliennummernplatzhalter 4"/>
          <p:cNvSpPr>
            <a:spLocks noGrp="1"/>
          </p:cNvSpPr>
          <p:nvPr>
            <p:ph type="sldNum" sz="quarter" idx="16"/>
          </p:nvPr>
        </p:nvSpPr>
        <p:spPr/>
        <p:txBody>
          <a:bodyPr/>
          <a:lstStyle/>
          <a:p>
            <a:fld id="{9D26C6B8-7DF4-4F01-8878-A6272B56DAC3}" type="slidenum">
              <a:rPr lang="de-DE" smtClean="0"/>
              <a:pPr/>
              <a:t>19</a:t>
            </a:fld>
            <a:endParaRPr lang="de-DE"/>
          </a:p>
        </p:txBody>
      </p:sp>
      <p:sp>
        <p:nvSpPr>
          <p:cNvPr id="17"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IV.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BAThelp</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Was Sie tun können</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
        <p:nvSpPr>
          <p:cNvPr id="18" name="Fußzeilenplatzhalter 3"/>
          <p:cNvSpPr>
            <a:spLocks noGrp="1"/>
          </p:cNvSpPr>
          <p:nvPr>
            <p:ph type="ftr" sz="quarter" idx="4294967295"/>
          </p:nvPr>
        </p:nvSpPr>
        <p:spPr>
          <a:xfrm>
            <a:off x="1407008"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a:t>
            </a:r>
            <a:r>
              <a:rPr lang="de-DE" sz="1200" dirty="0" smtClean="0">
                <a:solidFill>
                  <a:schemeClr val="accent6"/>
                </a:solidFill>
                <a:latin typeface="Source Sans Pro" pitchFamily="34" charset="0"/>
                <a:ea typeface="ＭＳ Ｐゴシック" pitchFamily="34" charset="-128"/>
              </a:rPr>
              <a:t>	</a:t>
            </a:r>
            <a:r>
              <a:rPr lang="de-DE" sz="1200" dirty="0" smtClean="0">
                <a:solidFill>
                  <a:schemeClr val="accent6"/>
                </a:solidFill>
                <a:latin typeface="Source Sans Pro" pitchFamily="34" charset="0"/>
                <a:ea typeface="ＭＳ Ｐゴシック" pitchFamily="34" charset="-128"/>
              </a:rPr>
              <a:t>	Teil </a:t>
            </a:r>
            <a:r>
              <a:rPr lang="de-DE" sz="1200" dirty="0" smtClean="0">
                <a:solidFill>
                  <a:schemeClr val="accent6"/>
                </a:solidFill>
                <a:latin typeface="Source Sans Pro" pitchFamily="34" charset="0"/>
                <a:ea typeface="ＭＳ Ｐゴシック" pitchFamily="34" charset="-128"/>
              </a:rPr>
              <a:t>IV: </a:t>
            </a:r>
            <a:r>
              <a:rPr lang="de-DE" sz="1200" dirty="0" err="1" smtClean="0">
                <a:solidFill>
                  <a:schemeClr val="accent6"/>
                </a:solidFill>
                <a:latin typeface="Source Sans Pro" pitchFamily="34" charset="0"/>
                <a:ea typeface="ＭＳ Ｐゴシック" pitchFamily="34" charset="-128"/>
              </a:rPr>
              <a:t>BAThelp</a:t>
            </a:r>
            <a:r>
              <a:rPr lang="de-DE" sz="1200" dirty="0" smtClean="0">
                <a:solidFill>
                  <a:schemeClr val="accent6"/>
                </a:solidFill>
                <a:latin typeface="Source Sans Pro" pitchFamily="34" charset="0"/>
                <a:ea typeface="ＭＳ Ｐゴシック" pitchFamily="34" charset="-128"/>
              </a:rPr>
              <a:t>     </a:t>
            </a:r>
            <a:endParaRPr lang="de-DE" sz="1200" dirty="0">
              <a:solidFill>
                <a:schemeClr val="accent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Fledi\Fledermauszeichnungen_S.-Gendera\Kleine_Hufeisennase-bearbeitet.jpg"/>
          <p:cNvPicPr>
            <a:picLocks noChangeAspect="1" noChangeArrowheads="1"/>
          </p:cNvPicPr>
          <p:nvPr/>
        </p:nvPicPr>
        <p:blipFill>
          <a:blip r:embed="rId3" cstate="screen"/>
          <a:srcRect/>
          <a:stretch>
            <a:fillRect/>
          </a:stretch>
        </p:blipFill>
        <p:spPr bwMode="auto">
          <a:xfrm>
            <a:off x="5940152" y="0"/>
            <a:ext cx="3168352" cy="6381328"/>
          </a:xfrm>
          <a:prstGeom prst="rect">
            <a:avLst/>
          </a:prstGeom>
          <a:noFill/>
        </p:spPr>
      </p:pic>
      <p:sp>
        <p:nvSpPr>
          <p:cNvPr id="7" name="Fußzeilenplatzhalter 6"/>
          <p:cNvSpPr>
            <a:spLocks noGrp="1"/>
          </p:cNvSpPr>
          <p:nvPr>
            <p:ph type="ftr" sz="quarter" idx="15"/>
          </p:nvPr>
        </p:nvSpPr>
        <p:spPr>
          <a:xfrm>
            <a:off x="1407009" y="6597540"/>
            <a:ext cx="4399200" cy="180000"/>
          </a:xfrm>
        </p:spPr>
        <p:txBody>
          <a:bodyPr/>
          <a:lstStyle/>
          <a:p>
            <a:r>
              <a:rPr lang="de-DE" dirty="0" smtClean="0">
                <a:latin typeface="Source Sans Pro" pitchFamily="34" charset="0"/>
                <a:ea typeface="ＭＳ Ｐゴシック" pitchFamily="34" charset="-128"/>
              </a:rPr>
              <a:t>Die Schönen der Nacht – kleine Flugakrobaten in großer Not</a:t>
            </a:r>
            <a:endParaRPr lang="de-DE" dirty="0"/>
          </a:p>
        </p:txBody>
      </p:sp>
      <p:sp>
        <p:nvSpPr>
          <p:cNvPr id="6" name="Foliennummernplatzhalter 5"/>
          <p:cNvSpPr>
            <a:spLocks noGrp="1"/>
          </p:cNvSpPr>
          <p:nvPr>
            <p:ph type="sldNum" sz="quarter" idx="16"/>
          </p:nvPr>
        </p:nvSpPr>
        <p:spPr/>
        <p:txBody>
          <a:bodyPr/>
          <a:lstStyle/>
          <a:p>
            <a:fld id="{9D26C6B8-7DF4-4F01-8878-A6272B56DAC3}" type="slidenum">
              <a:rPr lang="de-DE" smtClean="0"/>
              <a:pPr/>
              <a:t>2</a:t>
            </a:fld>
            <a:endParaRPr lang="de-DE"/>
          </a:p>
        </p:txBody>
      </p:sp>
      <p:sp>
        <p:nvSpPr>
          <p:cNvPr id="30" name="Rechteck 29"/>
          <p:cNvSpPr/>
          <p:nvPr/>
        </p:nvSpPr>
        <p:spPr>
          <a:xfrm>
            <a:off x="251520" y="548800"/>
            <a:ext cx="5724000" cy="1080000"/>
          </a:xfrm>
          <a:prstGeom prst="rect">
            <a:avLst/>
          </a:prstGeom>
          <a:solidFill>
            <a:srgbClr val="0068B4">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mj-lt"/>
              <a:buAutoNum type="romanUcPeriod"/>
            </a:pPr>
            <a:r>
              <a:rPr lang="de-DE" sz="2800" b="1" dirty="0" err="1" smtClean="0"/>
              <a:t>BATologie</a:t>
            </a:r>
            <a:r>
              <a:rPr lang="de-DE" sz="2800" b="1" dirty="0" smtClean="0"/>
              <a:t>: Wissen</a:t>
            </a:r>
          </a:p>
        </p:txBody>
      </p:sp>
      <p:sp>
        <p:nvSpPr>
          <p:cNvPr id="31" name="Rechteck 30"/>
          <p:cNvSpPr/>
          <p:nvPr/>
        </p:nvSpPr>
        <p:spPr>
          <a:xfrm>
            <a:off x="252120" y="1844824"/>
            <a:ext cx="5724000" cy="1080000"/>
          </a:xfrm>
          <a:prstGeom prst="rect">
            <a:avLst/>
          </a:prstGeom>
          <a:solidFill>
            <a:srgbClr val="0068B4">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mj-lt"/>
              <a:buAutoNum type="romanUcPeriod" startAt="2"/>
            </a:pPr>
            <a:r>
              <a:rPr lang="de-DE" sz="2800" b="1" dirty="0" err="1" smtClean="0"/>
              <a:t>BATdanger</a:t>
            </a:r>
            <a:r>
              <a:rPr lang="de-DE" sz="2800" b="1" dirty="0" smtClean="0"/>
              <a:t>: Gefährdung</a:t>
            </a:r>
          </a:p>
        </p:txBody>
      </p:sp>
      <p:sp>
        <p:nvSpPr>
          <p:cNvPr id="32" name="Rechteck 31"/>
          <p:cNvSpPr/>
          <p:nvPr/>
        </p:nvSpPr>
        <p:spPr>
          <a:xfrm>
            <a:off x="251520" y="4437112"/>
            <a:ext cx="5724000" cy="1080000"/>
          </a:xfrm>
          <a:prstGeom prst="rect">
            <a:avLst/>
          </a:prstGeom>
          <a:solidFill>
            <a:srgbClr val="0068B4">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r>
              <a:rPr lang="de-DE" sz="2800" b="1" dirty="0" smtClean="0"/>
              <a:t>IV. </a:t>
            </a:r>
            <a:r>
              <a:rPr lang="de-DE" sz="2800" b="1" dirty="0" err="1" smtClean="0"/>
              <a:t>BAThelp</a:t>
            </a:r>
            <a:r>
              <a:rPr lang="de-DE" sz="2800" b="1" dirty="0" smtClean="0"/>
              <a:t>: Was Sie tun können</a:t>
            </a:r>
          </a:p>
        </p:txBody>
      </p:sp>
      <p:sp>
        <p:nvSpPr>
          <p:cNvPr id="13" name="Rechteck 12"/>
          <p:cNvSpPr/>
          <p:nvPr/>
        </p:nvSpPr>
        <p:spPr>
          <a:xfrm>
            <a:off x="251520" y="3140968"/>
            <a:ext cx="5724000" cy="1080000"/>
          </a:xfrm>
          <a:prstGeom prst="rect">
            <a:avLst/>
          </a:prstGeom>
          <a:solidFill>
            <a:srgbClr val="0068B4">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r>
              <a:rPr lang="de-DE" sz="2800" b="1" dirty="0" smtClean="0"/>
              <a:t>III. </a:t>
            </a:r>
            <a:r>
              <a:rPr lang="de-DE" sz="2800" b="1" dirty="0" err="1" smtClean="0"/>
              <a:t>BAThelp</a:t>
            </a:r>
            <a:r>
              <a:rPr lang="de-DE" sz="2800" b="1" dirty="0" smtClean="0"/>
              <a:t>: NABU aktiv</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descr="CK-NABU-IMG_4603.jpg"/>
          <p:cNvPicPr>
            <a:picLocks noChangeAspect="1"/>
          </p:cNvPicPr>
          <p:nvPr/>
        </p:nvPicPr>
        <p:blipFill>
          <a:blip r:embed="rId3" cstate="screen"/>
          <a:srcRect/>
          <a:stretch>
            <a:fillRect/>
          </a:stretch>
        </p:blipFill>
        <p:spPr>
          <a:xfrm>
            <a:off x="4644008" y="0"/>
            <a:ext cx="4499992" cy="476672"/>
          </a:xfrm>
          <a:prstGeom prst="rect">
            <a:avLst/>
          </a:prstGeom>
        </p:spPr>
      </p:pic>
      <p:pic>
        <p:nvPicPr>
          <p:cNvPr id="22" name="Grafik 21" descr="CK-NABU-IMG_4603.jpg"/>
          <p:cNvPicPr>
            <a:picLocks noChangeAspect="1"/>
          </p:cNvPicPr>
          <p:nvPr/>
        </p:nvPicPr>
        <p:blipFill>
          <a:blip r:embed="rId4" cstate="screen"/>
          <a:srcRect/>
          <a:stretch>
            <a:fillRect/>
          </a:stretch>
        </p:blipFill>
        <p:spPr>
          <a:xfrm>
            <a:off x="4644008" y="404664"/>
            <a:ext cx="4499992" cy="6096000"/>
          </a:xfrm>
          <a:prstGeom prst="rect">
            <a:avLst/>
          </a:prstGeom>
        </p:spPr>
      </p:pic>
      <p:pic>
        <p:nvPicPr>
          <p:cNvPr id="18" name="Grafik 17" descr="Bechsteinfledermaus mit Falter.jpg"/>
          <p:cNvPicPr>
            <a:picLocks noChangeAspect="1"/>
          </p:cNvPicPr>
          <p:nvPr/>
        </p:nvPicPr>
        <p:blipFill>
          <a:blip r:embed="rId5" cstate="screen"/>
          <a:srcRect/>
          <a:stretch>
            <a:fillRect/>
          </a:stretch>
        </p:blipFill>
        <p:spPr>
          <a:xfrm>
            <a:off x="0" y="0"/>
            <a:ext cx="4499992" cy="6498000"/>
          </a:xfrm>
          <a:prstGeom prst="rect">
            <a:avLst/>
          </a:prstGeom>
        </p:spPr>
      </p:pic>
      <p:sp>
        <p:nvSpPr>
          <p:cNvPr id="10" name="Fußzeilenplatzhalter 3"/>
          <p:cNvSpPr>
            <a:spLocks noGrp="1"/>
          </p:cNvSpPr>
          <p:nvPr>
            <p:ph type="ftr" sz="quarter" idx="11"/>
          </p:nvPr>
        </p:nvSpPr>
        <p:spPr>
          <a:xfrm>
            <a:off x="1407008"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a:t>
            </a:r>
            <a:r>
              <a:rPr lang="de-DE" sz="1200" dirty="0" smtClean="0">
                <a:latin typeface="Source Sans Pro" pitchFamily="34" charset="0"/>
                <a:ea typeface="ＭＳ Ｐゴシック" pitchFamily="34" charset="-128"/>
              </a:rPr>
              <a:t>	</a:t>
            </a:r>
            <a:r>
              <a:rPr lang="de-DE" dirty="0" smtClean="0">
                <a:latin typeface="Source Sans Pro" pitchFamily="34" charset="0"/>
                <a:ea typeface="ＭＳ Ｐゴシック" pitchFamily="34" charset="-128"/>
              </a:rPr>
              <a:t> </a:t>
            </a:r>
            <a:r>
              <a:rPr lang="de-DE" dirty="0" smtClean="0">
                <a:latin typeface="Source Sans Pro" pitchFamily="34" charset="0"/>
                <a:ea typeface="ＭＳ Ｐゴシック" pitchFamily="34" charset="-128"/>
              </a:rPr>
              <a:t>	Teil </a:t>
            </a:r>
            <a:r>
              <a:rPr lang="de-DE" dirty="0" smtClean="0">
                <a:latin typeface="Source Sans Pro" pitchFamily="34" charset="0"/>
                <a:ea typeface="ＭＳ Ｐゴシック" pitchFamily="34" charset="-128"/>
              </a:rPr>
              <a:t>IV: </a:t>
            </a:r>
            <a:r>
              <a:rPr lang="de-DE" dirty="0" err="1" smtClean="0">
                <a:latin typeface="Source Sans Pro" pitchFamily="34" charset="0"/>
                <a:ea typeface="ＭＳ Ｐゴシック" pitchFamily="34" charset="-128"/>
              </a:rPr>
              <a:t>BAThelp</a:t>
            </a:r>
            <a:endParaRPr lang="de-DE" sz="1200" dirty="0"/>
          </a:p>
        </p:txBody>
      </p:sp>
      <p:sp>
        <p:nvSpPr>
          <p:cNvPr id="8" name="Foliennummernplatzhalter 7"/>
          <p:cNvSpPr>
            <a:spLocks noGrp="1"/>
          </p:cNvSpPr>
          <p:nvPr>
            <p:ph type="sldNum" sz="quarter" idx="12"/>
          </p:nvPr>
        </p:nvSpPr>
        <p:spPr>
          <a:prstGeom prst="rect">
            <a:avLst/>
          </a:prstGeom>
        </p:spPr>
        <p:txBody>
          <a:bodyPr/>
          <a:lstStyle/>
          <a:p>
            <a:pPr>
              <a:defRPr/>
            </a:pPr>
            <a:fld id="{07F70BB3-CD6F-4992-AE93-23700414ED48}" type="slidenum">
              <a:rPr lang="de-DE"/>
              <a:pPr>
                <a:defRPr/>
              </a:pPr>
              <a:t>20</a:t>
            </a:fld>
            <a:endParaRPr lang="de-DE"/>
          </a:p>
        </p:txBody>
      </p:sp>
      <p:sp>
        <p:nvSpPr>
          <p:cNvPr id="11"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IV.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BAThelp</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Fledermausgarten</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1_Titel_Zweifarbfledermaus Portrait.jpg"/>
          <p:cNvPicPr>
            <a:picLocks noChangeAspect="1"/>
          </p:cNvPicPr>
          <p:nvPr/>
        </p:nvPicPr>
        <p:blipFill>
          <a:blip r:embed="rId3" cstate="screen"/>
          <a:srcRect/>
          <a:stretch>
            <a:fillRect/>
          </a:stretch>
        </p:blipFill>
        <p:spPr>
          <a:xfrm>
            <a:off x="0" y="0"/>
            <a:ext cx="9144000" cy="6470181"/>
          </a:xfrm>
          <a:prstGeom prst="rect">
            <a:avLst/>
          </a:prstGeom>
        </p:spPr>
      </p:pic>
      <p:sp>
        <p:nvSpPr>
          <p:cNvPr id="6" name="Foliennummernplatzhalter 5"/>
          <p:cNvSpPr>
            <a:spLocks noGrp="1"/>
          </p:cNvSpPr>
          <p:nvPr>
            <p:ph type="sldNum" sz="quarter" idx="16"/>
          </p:nvPr>
        </p:nvSpPr>
        <p:spPr/>
        <p:txBody>
          <a:bodyPr/>
          <a:lstStyle/>
          <a:p>
            <a:fld id="{16EFD5B1-68CB-4A29-8F6C-4D18DB05CB6D}" type="slidenum">
              <a:rPr lang="de-DE" smtClean="0"/>
              <a:pPr/>
              <a:t>21</a:t>
            </a:fld>
            <a:endParaRPr lang="de-DE" dirty="0"/>
          </a:p>
        </p:txBody>
      </p:sp>
      <p:sp>
        <p:nvSpPr>
          <p:cNvPr id="10"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IV.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BAThelp</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Fledermausquartiere erhalten</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
        <p:nvSpPr>
          <p:cNvPr id="12" name="Fußzeilenplatzhalter 3"/>
          <p:cNvSpPr>
            <a:spLocks noGrp="1"/>
          </p:cNvSpPr>
          <p:nvPr>
            <p:ph type="ftr" sz="quarter" idx="4294967295"/>
          </p:nvPr>
        </p:nvSpPr>
        <p:spPr>
          <a:xfrm>
            <a:off x="1407008" y="6549602"/>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 </a:t>
            </a:r>
            <a:r>
              <a:rPr lang="de-DE" sz="1200" dirty="0" smtClean="0">
                <a:solidFill>
                  <a:schemeClr val="accent6"/>
                </a:solidFill>
                <a:latin typeface="Source Sans Pro" pitchFamily="34" charset="0"/>
                <a:ea typeface="ＭＳ Ｐゴシック" pitchFamily="34" charset="-128"/>
              </a:rPr>
              <a:t>		</a:t>
            </a:r>
            <a:r>
              <a:rPr lang="de-DE" dirty="0" smtClean="0">
                <a:latin typeface="Source Sans Pro" pitchFamily="34" charset="0"/>
                <a:ea typeface="ＭＳ Ｐゴシック" pitchFamily="34" charset="-128"/>
              </a:rPr>
              <a:t> </a:t>
            </a:r>
            <a:r>
              <a:rPr lang="de-DE" dirty="0" smtClean="0">
                <a:latin typeface="Source Sans Pro" pitchFamily="34" charset="0"/>
                <a:ea typeface="ＭＳ Ｐゴシック" pitchFamily="34" charset="-128"/>
              </a:rPr>
              <a:t>Teil </a:t>
            </a:r>
            <a:r>
              <a:rPr lang="de-DE" dirty="0" smtClean="0">
                <a:latin typeface="Source Sans Pro" pitchFamily="34" charset="0"/>
                <a:ea typeface="ＭＳ Ｐゴシック" pitchFamily="34" charset="-128"/>
              </a:rPr>
              <a:t>IV: </a:t>
            </a:r>
            <a:r>
              <a:rPr lang="de-DE" dirty="0" err="1" smtClean="0">
                <a:latin typeface="Source Sans Pro" pitchFamily="34" charset="0"/>
                <a:ea typeface="ＭＳ Ｐゴシック" pitchFamily="34" charset="-128"/>
              </a:rPr>
              <a:t>BAThelp</a:t>
            </a:r>
            <a:r>
              <a:rPr lang="de-DE" dirty="0" smtClean="0">
                <a:latin typeface="Source Sans Pro" pitchFamily="34" charset="0"/>
                <a:ea typeface="ＭＳ Ｐゴシック" pitchFamily="34" charset="-128"/>
              </a:rPr>
              <a:t>     </a:t>
            </a:r>
            <a:endParaRPr lang="de-DE" sz="1200" dirty="0">
              <a:solidFill>
                <a:schemeClr val="accent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Fledermauskasten_NABU_Torsten Porstmann.jpg"/>
          <p:cNvPicPr>
            <a:picLocks noChangeAspect="1"/>
          </p:cNvPicPr>
          <p:nvPr/>
        </p:nvPicPr>
        <p:blipFill>
          <a:blip r:embed="rId3" cstate="screen"/>
          <a:srcRect/>
          <a:stretch>
            <a:fillRect/>
          </a:stretch>
        </p:blipFill>
        <p:spPr>
          <a:xfrm>
            <a:off x="0" y="0"/>
            <a:ext cx="4427984" cy="3933056"/>
          </a:xfrm>
          <a:prstGeom prst="rect">
            <a:avLst/>
          </a:prstGeom>
        </p:spPr>
      </p:pic>
      <p:pic>
        <p:nvPicPr>
          <p:cNvPr id="11" name="Grafik 10" descr="NABU_MG_Fledermaus_091.jpg"/>
          <p:cNvPicPr>
            <a:picLocks noChangeAspect="1"/>
          </p:cNvPicPr>
          <p:nvPr/>
        </p:nvPicPr>
        <p:blipFill>
          <a:blip r:embed="rId4" cstate="screen"/>
          <a:stretch>
            <a:fillRect/>
          </a:stretch>
        </p:blipFill>
        <p:spPr>
          <a:xfrm>
            <a:off x="0" y="4005064"/>
            <a:ext cx="4427984" cy="2490741"/>
          </a:xfrm>
          <a:prstGeom prst="rect">
            <a:avLst/>
          </a:prstGeom>
        </p:spPr>
      </p:pic>
      <p:pic>
        <p:nvPicPr>
          <p:cNvPr id="7" name="Grafik 6" descr="NABU_MG_Fledermaus_020.jpg"/>
          <p:cNvPicPr>
            <a:picLocks noChangeAspect="1"/>
          </p:cNvPicPr>
          <p:nvPr/>
        </p:nvPicPr>
        <p:blipFill>
          <a:blip r:embed="rId5" cstate="screen"/>
          <a:srcRect/>
          <a:stretch>
            <a:fillRect/>
          </a:stretch>
        </p:blipFill>
        <p:spPr>
          <a:xfrm>
            <a:off x="4499992" y="-27384"/>
            <a:ext cx="4680520" cy="6498000"/>
          </a:xfrm>
          <a:prstGeom prst="rect">
            <a:avLst/>
          </a:prstGeom>
        </p:spPr>
      </p:pic>
      <p:sp>
        <p:nvSpPr>
          <p:cNvPr id="6" name="Foliennummernplatzhalter 5"/>
          <p:cNvSpPr>
            <a:spLocks noGrp="1"/>
          </p:cNvSpPr>
          <p:nvPr>
            <p:ph type="sldNum" sz="quarter" idx="16"/>
          </p:nvPr>
        </p:nvSpPr>
        <p:spPr/>
        <p:txBody>
          <a:bodyPr/>
          <a:lstStyle/>
          <a:p>
            <a:fld id="{16EFD5B1-68CB-4A29-8F6C-4D18DB05CB6D}" type="slidenum">
              <a:rPr lang="de-DE" smtClean="0"/>
              <a:pPr/>
              <a:t>22</a:t>
            </a:fld>
            <a:endParaRPr lang="de-DE" dirty="0"/>
          </a:p>
        </p:txBody>
      </p:sp>
      <p:sp>
        <p:nvSpPr>
          <p:cNvPr id="10"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IV.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BAThelp</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Fledermauskasten bauen</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
        <p:nvSpPr>
          <p:cNvPr id="12" name="Fußzeilenplatzhalter 3"/>
          <p:cNvSpPr>
            <a:spLocks noGrp="1"/>
          </p:cNvSpPr>
          <p:nvPr>
            <p:ph type="ftr" sz="quarter" idx="4294967295"/>
          </p:nvPr>
        </p:nvSpPr>
        <p:spPr>
          <a:xfrm>
            <a:off x="1407008" y="6549602"/>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 </a:t>
            </a:r>
            <a:r>
              <a:rPr lang="de-DE" dirty="0" smtClean="0">
                <a:latin typeface="Source Sans Pro" pitchFamily="34" charset="0"/>
                <a:ea typeface="ＭＳ Ｐゴシック" pitchFamily="34" charset="-128"/>
              </a:rPr>
              <a:t>	</a:t>
            </a:r>
            <a:r>
              <a:rPr lang="de-DE" sz="1200" dirty="0" smtClean="0">
                <a:solidFill>
                  <a:schemeClr val="accent6"/>
                </a:solidFill>
                <a:latin typeface="Source Sans Pro" pitchFamily="34" charset="0"/>
                <a:ea typeface="ＭＳ Ｐゴシック" pitchFamily="34" charset="-128"/>
              </a:rPr>
              <a:t>	</a:t>
            </a:r>
            <a:r>
              <a:rPr lang="de-DE" dirty="0" smtClean="0">
                <a:latin typeface="Source Sans Pro" pitchFamily="34" charset="0"/>
                <a:ea typeface="ＭＳ Ｐゴシック" pitchFamily="34" charset="-128"/>
              </a:rPr>
              <a:t> Teil IV: </a:t>
            </a:r>
            <a:r>
              <a:rPr lang="de-DE" dirty="0" err="1" smtClean="0">
                <a:latin typeface="Source Sans Pro" pitchFamily="34" charset="0"/>
                <a:ea typeface="ＭＳ Ｐゴシック" pitchFamily="34" charset="-128"/>
              </a:rPr>
              <a:t>BAThelp</a:t>
            </a:r>
            <a:endParaRPr lang="de-DE" sz="1200" dirty="0">
              <a:solidFill>
                <a:schemeClr val="accent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Graues Langohr Protrait Schnitt.jpg"/>
          <p:cNvPicPr>
            <a:picLocks noChangeAspect="1"/>
          </p:cNvPicPr>
          <p:nvPr/>
        </p:nvPicPr>
        <p:blipFill>
          <a:blip r:embed="rId3" cstate="screen"/>
          <a:srcRect/>
          <a:stretch>
            <a:fillRect/>
          </a:stretch>
        </p:blipFill>
        <p:spPr>
          <a:xfrm>
            <a:off x="-36512" y="0"/>
            <a:ext cx="9180512" cy="6551400"/>
          </a:xfrm>
          <a:prstGeom prst="rect">
            <a:avLst/>
          </a:prstGeom>
        </p:spPr>
      </p:pic>
      <p:sp>
        <p:nvSpPr>
          <p:cNvPr id="10" name="Fußzeilenplatzhalter 3"/>
          <p:cNvSpPr>
            <a:spLocks noGrp="1"/>
          </p:cNvSpPr>
          <p:nvPr>
            <p:ph type="ftr" sz="quarter" idx="11"/>
          </p:nvPr>
        </p:nvSpPr>
        <p:spPr>
          <a:xfrm>
            <a:off x="1407008"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	</a:t>
            </a:r>
            <a:r>
              <a:rPr lang="de-DE" dirty="0" smtClean="0">
                <a:latin typeface="Source Sans Pro" pitchFamily="34" charset="0"/>
                <a:ea typeface="ＭＳ Ｐゴシック" pitchFamily="34" charset="-128"/>
              </a:rPr>
              <a:t>	Teil </a:t>
            </a:r>
            <a:r>
              <a:rPr lang="de-DE" dirty="0" smtClean="0">
                <a:latin typeface="Source Sans Pro" pitchFamily="34" charset="0"/>
                <a:ea typeface="ＭＳ Ｐゴシック" pitchFamily="34" charset="-128"/>
              </a:rPr>
              <a:t>IV: </a:t>
            </a:r>
            <a:r>
              <a:rPr lang="de-DE" dirty="0" err="1" smtClean="0">
                <a:latin typeface="Source Sans Pro" pitchFamily="34" charset="0"/>
                <a:ea typeface="ＭＳ Ｐゴシック" pitchFamily="34" charset="-128"/>
              </a:rPr>
              <a:t>BAThelp</a:t>
            </a:r>
            <a:endParaRPr lang="de-DE" sz="1200" dirty="0"/>
          </a:p>
        </p:txBody>
      </p:sp>
      <p:sp>
        <p:nvSpPr>
          <p:cNvPr id="8" name="Foliennummernplatzhalter 7"/>
          <p:cNvSpPr>
            <a:spLocks noGrp="1"/>
          </p:cNvSpPr>
          <p:nvPr>
            <p:ph type="sldNum" sz="quarter" idx="12"/>
          </p:nvPr>
        </p:nvSpPr>
        <p:spPr>
          <a:prstGeom prst="rect">
            <a:avLst/>
          </a:prstGeom>
        </p:spPr>
        <p:txBody>
          <a:bodyPr/>
          <a:lstStyle/>
          <a:p>
            <a:pPr>
              <a:defRPr/>
            </a:pPr>
            <a:fld id="{07F70BB3-CD6F-4992-AE93-23700414ED48}" type="slidenum">
              <a:rPr lang="de-DE"/>
              <a:pPr>
                <a:defRPr/>
              </a:pPr>
              <a:t>23</a:t>
            </a:fld>
            <a:endParaRPr lang="de-DE"/>
          </a:p>
        </p:txBody>
      </p:sp>
      <p:sp>
        <p:nvSpPr>
          <p:cNvPr id="11" name="Titel 1"/>
          <p:cNvSpPr txBox="1">
            <a:spLocks/>
          </p:cNvSpPr>
          <p:nvPr/>
        </p:nvSpPr>
        <p:spPr>
          <a:xfrm>
            <a:off x="-36512" y="0"/>
            <a:ext cx="9180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IV.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BAThelp</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Fledermauspate werden</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3"/>
          <p:cNvSpPr>
            <a:spLocks noGrp="1"/>
          </p:cNvSpPr>
          <p:nvPr>
            <p:ph type="ftr" sz="quarter" idx="11"/>
          </p:nvPr>
        </p:nvSpPr>
        <p:spPr>
          <a:xfrm>
            <a:off x="1407008"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a:t>
            </a:r>
            <a:r>
              <a:rPr lang="de-DE" sz="1200" dirty="0" smtClean="0">
                <a:latin typeface="Source Sans Pro" pitchFamily="34" charset="0"/>
                <a:ea typeface="ＭＳ Ｐゴシック" pitchFamily="34" charset="-128"/>
              </a:rPr>
              <a:t>		  </a:t>
            </a:r>
            <a:endParaRPr lang="de-DE" sz="1200" dirty="0"/>
          </a:p>
        </p:txBody>
      </p:sp>
      <p:sp>
        <p:nvSpPr>
          <p:cNvPr id="8" name="Foliennummernplatzhalter 7"/>
          <p:cNvSpPr>
            <a:spLocks noGrp="1"/>
          </p:cNvSpPr>
          <p:nvPr>
            <p:ph type="sldNum" sz="quarter" idx="12"/>
          </p:nvPr>
        </p:nvSpPr>
        <p:spPr>
          <a:prstGeom prst="rect">
            <a:avLst/>
          </a:prstGeom>
        </p:spPr>
        <p:txBody>
          <a:bodyPr/>
          <a:lstStyle/>
          <a:p>
            <a:pPr>
              <a:defRPr/>
            </a:pPr>
            <a:fld id="{07F70BB3-CD6F-4992-AE93-23700414ED48}" type="slidenum">
              <a:rPr lang="de-DE"/>
              <a:pPr>
                <a:defRPr/>
              </a:pPr>
              <a:t>24</a:t>
            </a:fld>
            <a:endParaRPr lang="de-DE"/>
          </a:p>
        </p:txBody>
      </p:sp>
      <p:pic>
        <p:nvPicPr>
          <p:cNvPr id="9" name="Grafik 8" descr="Zwergfledermaus-bearbeitet.jpg"/>
          <p:cNvPicPr>
            <a:picLocks noChangeAspect="1"/>
          </p:cNvPicPr>
          <p:nvPr/>
        </p:nvPicPr>
        <p:blipFill>
          <a:blip r:embed="rId3" cstate="screen"/>
          <a:srcRect/>
          <a:stretch>
            <a:fillRect/>
          </a:stretch>
        </p:blipFill>
        <p:spPr>
          <a:xfrm>
            <a:off x="1835696" y="960154"/>
            <a:ext cx="5184576" cy="5349166"/>
          </a:xfrm>
          <a:prstGeom prst="rect">
            <a:avLst/>
          </a:prstGeom>
        </p:spPr>
      </p:pic>
      <p:sp>
        <p:nvSpPr>
          <p:cNvPr id="12"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de-DE" sz="3200" b="1" spc="-100" dirty="0" smtClean="0">
                <a:solidFill>
                  <a:schemeClr val="bg1"/>
                </a:solidFill>
                <a:latin typeface="Source Sans Pro"/>
                <a:ea typeface="+mj-ea"/>
                <a:cs typeface="Source Sans Pro"/>
              </a:rPr>
              <a:t>Danke fürs Zuhören </a:t>
            </a:r>
            <a:r>
              <a:rPr lang="de-DE" sz="3200" b="1" spc="-100" dirty="0" smtClean="0">
                <a:solidFill>
                  <a:schemeClr val="bg1"/>
                </a:solidFill>
                <a:latin typeface="Source Sans Pro"/>
                <a:ea typeface="+mj-ea"/>
                <a:cs typeface="Source Sans Pro"/>
                <a:sym typeface="Wingdings" pitchFamily="2" charset="2"/>
              </a:rPr>
              <a:t></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9D26C6B8-7DF4-4F01-8878-A6272B56DAC3}" type="slidenum">
              <a:rPr lang="de-DE" smtClean="0"/>
              <a:pPr/>
              <a:t>25</a:t>
            </a:fld>
            <a:endParaRPr lang="de-DE"/>
          </a:p>
        </p:txBody>
      </p:sp>
      <p:sp>
        <p:nvSpPr>
          <p:cNvPr id="6" name="Inhaltsplatzhalter 5"/>
          <p:cNvSpPr>
            <a:spLocks noGrp="1"/>
          </p:cNvSpPr>
          <p:nvPr>
            <p:ph idx="1"/>
          </p:nvPr>
        </p:nvSpPr>
        <p:spPr>
          <a:xfrm>
            <a:off x="6732240" y="1973436"/>
            <a:ext cx="2226544" cy="4343364"/>
          </a:xfrm>
        </p:spPr>
        <p:txBody>
          <a:bodyPr/>
          <a:lstStyle/>
          <a:p>
            <a:r>
              <a:rPr lang="de-DE" b="1" dirty="0" smtClean="0"/>
              <a:t>Kontakt in der NABU-Bundesgeschäftsstelle:</a:t>
            </a:r>
          </a:p>
          <a:p>
            <a:r>
              <a:rPr lang="de-DE" dirty="0" smtClean="0"/>
              <a:t>Sebastian </a:t>
            </a:r>
            <a:r>
              <a:rPr lang="de-DE" dirty="0" err="1" smtClean="0"/>
              <a:t>Kolberg</a:t>
            </a:r>
            <a:r>
              <a:rPr lang="de-DE" dirty="0" smtClean="0"/>
              <a:t> (Referent für Fledermausschutz)</a:t>
            </a:r>
          </a:p>
          <a:p>
            <a:r>
              <a:rPr lang="de-DE" dirty="0" smtClean="0"/>
              <a:t>Tel. +49 (0)30.28 49 84-1635</a:t>
            </a:r>
          </a:p>
          <a:p>
            <a:r>
              <a:rPr lang="de-DE" dirty="0" smtClean="0">
                <a:hlinkClick r:id="rId3"/>
              </a:rPr>
              <a:t>Sebastian.Kolberg@NABU.de</a:t>
            </a:r>
            <a:endParaRPr lang="de-DE" dirty="0" smtClean="0"/>
          </a:p>
          <a:p>
            <a:r>
              <a:rPr lang="de-DE" dirty="0" smtClean="0"/>
              <a:t>Belinda Bindig (Referentin für Kampagnen &amp; Aktionen)</a:t>
            </a:r>
          </a:p>
          <a:p>
            <a:r>
              <a:rPr lang="de-DE" dirty="0" smtClean="0"/>
              <a:t>Tel. +49 (0)30.28 49 84-1584</a:t>
            </a:r>
          </a:p>
          <a:p>
            <a:r>
              <a:rPr lang="de-DE" dirty="0" smtClean="0">
                <a:hlinkClick r:id="rId4"/>
              </a:rPr>
              <a:t>Belinda.Bindig@NABU.de</a:t>
            </a:r>
            <a:r>
              <a:rPr lang="de-DE" dirty="0" smtClean="0"/>
              <a:t> </a:t>
            </a:r>
          </a:p>
          <a:p>
            <a:r>
              <a:rPr lang="de-DE" dirty="0" err="1" smtClean="0"/>
              <a:t>Charitéstraße</a:t>
            </a:r>
            <a:r>
              <a:rPr lang="de-DE" dirty="0" smtClean="0"/>
              <a:t> 3</a:t>
            </a:r>
          </a:p>
          <a:p>
            <a:r>
              <a:rPr lang="de-DE" dirty="0" smtClean="0"/>
              <a:t>10117 Berlin</a:t>
            </a:r>
          </a:p>
          <a:p>
            <a:endParaRPr lang="de-DE" dirty="0" smtClean="0"/>
          </a:p>
          <a:p>
            <a:r>
              <a:rPr lang="de-DE" dirty="0" smtClean="0"/>
              <a:t>www.NABU.de/fledermausschutz</a:t>
            </a:r>
            <a:endParaRPr lang="de-DE" dirty="0"/>
          </a:p>
        </p:txBody>
      </p:sp>
      <p:sp>
        <p:nvSpPr>
          <p:cNvPr id="5" name="Titel 4"/>
          <p:cNvSpPr>
            <a:spLocks noGrp="1"/>
          </p:cNvSpPr>
          <p:nvPr>
            <p:ph type="title"/>
          </p:nvPr>
        </p:nvSpPr>
        <p:spPr/>
        <p:txBody>
          <a:bodyPr/>
          <a:lstStyle/>
          <a:p>
            <a:r>
              <a:rPr lang="de-DE" dirty="0" err="1" smtClean="0"/>
              <a:t>BATteam</a:t>
            </a:r>
            <a:r>
              <a:rPr lang="de-DE" dirty="0" smtClean="0"/>
              <a:t>-Kontakt im NABU</a:t>
            </a:r>
            <a:endParaRPr lang="de-DE" dirty="0"/>
          </a:p>
        </p:txBody>
      </p:sp>
      <p:sp>
        <p:nvSpPr>
          <p:cNvPr id="7" name="Fußzeilenplatzhalter 6"/>
          <p:cNvSpPr>
            <a:spLocks noGrp="1"/>
          </p:cNvSpPr>
          <p:nvPr>
            <p:ph type="ftr" sz="quarter" idx="11"/>
          </p:nvPr>
        </p:nvSpPr>
        <p:spPr>
          <a:xfrm>
            <a:off x="1407009" y="6593104"/>
            <a:ext cx="4399200" cy="180000"/>
          </a:xfrm>
        </p:spPr>
        <p:txBody>
          <a:bodyPr/>
          <a:lstStyle/>
          <a:p>
            <a:r>
              <a:rPr lang="de-DE" dirty="0" smtClean="0">
                <a:latin typeface="Source Sans Pro" pitchFamily="34" charset="0"/>
                <a:ea typeface="ＭＳ Ｐゴシック" pitchFamily="34" charset="-128"/>
              </a:rPr>
              <a:t>Die Schönen der Nacht – kleine Flugakrobaten in großer Not</a:t>
            </a: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Bildnachweise</a:t>
            </a:r>
            <a:endParaRPr lang="de-DE" dirty="0"/>
          </a:p>
        </p:txBody>
      </p:sp>
      <p:sp>
        <p:nvSpPr>
          <p:cNvPr id="7" name="Inhaltsplatzhalter 6"/>
          <p:cNvSpPr>
            <a:spLocks noGrp="1"/>
          </p:cNvSpPr>
          <p:nvPr>
            <p:ph idx="1"/>
          </p:nvPr>
        </p:nvSpPr>
        <p:spPr/>
        <p:txBody>
          <a:bodyPr/>
          <a:lstStyle/>
          <a:p>
            <a:r>
              <a:rPr lang="de-DE" sz="1600" dirty="0" smtClean="0"/>
              <a:t>Folie 1:	Dietmar </a:t>
            </a:r>
            <a:r>
              <a:rPr lang="de-DE" sz="1600" dirty="0" err="1" smtClean="0"/>
              <a:t>Nill</a:t>
            </a:r>
            <a:r>
              <a:rPr lang="de-DE" sz="1600" dirty="0" smtClean="0"/>
              <a:t> (Graues </a:t>
            </a:r>
            <a:r>
              <a:rPr lang="de-DE" sz="1600" dirty="0" err="1" smtClean="0"/>
              <a:t>Langohr</a:t>
            </a:r>
            <a:r>
              <a:rPr lang="de-DE" sz="1600" dirty="0" smtClean="0"/>
              <a:t>)</a:t>
            </a:r>
          </a:p>
          <a:p>
            <a:r>
              <a:rPr lang="de-DE" sz="1600" dirty="0" smtClean="0"/>
              <a:t>Folie 2: 	</a:t>
            </a:r>
            <a:r>
              <a:rPr lang="de-DE" sz="1600" dirty="0" err="1" smtClean="0"/>
              <a:t>nelumboart</a:t>
            </a:r>
            <a:r>
              <a:rPr lang="de-DE" sz="1600" dirty="0" smtClean="0"/>
              <a:t>/Stefanie </a:t>
            </a:r>
            <a:r>
              <a:rPr lang="de-DE" sz="1600" dirty="0" err="1" smtClean="0"/>
              <a:t>Gendera</a:t>
            </a:r>
            <a:r>
              <a:rPr lang="de-DE" sz="1600" dirty="0" smtClean="0"/>
              <a:t> (Kleine Hufeisennase)</a:t>
            </a:r>
          </a:p>
          <a:p>
            <a:r>
              <a:rPr lang="de-DE" sz="1600" dirty="0" smtClean="0"/>
              <a:t>Folie 3:	</a:t>
            </a:r>
            <a:r>
              <a:rPr lang="de-DE" sz="1600" dirty="0" err="1" smtClean="0"/>
              <a:t>nelumboart</a:t>
            </a:r>
            <a:r>
              <a:rPr lang="de-DE" sz="1600" dirty="0" smtClean="0"/>
              <a:t>/Stefanie </a:t>
            </a:r>
            <a:r>
              <a:rPr lang="de-DE" sz="1600" dirty="0" err="1" smtClean="0"/>
              <a:t>Gendera</a:t>
            </a:r>
            <a:r>
              <a:rPr lang="de-DE" sz="1600" dirty="0" smtClean="0"/>
              <a:t> (Fransenfledermaus)</a:t>
            </a:r>
          </a:p>
          <a:p>
            <a:r>
              <a:rPr lang="de-DE" sz="1600" dirty="0" smtClean="0"/>
              <a:t>Folie 4: 	</a:t>
            </a:r>
            <a:r>
              <a:rPr lang="de-DE" sz="1600" dirty="0" err="1" smtClean="0"/>
              <a:t>nelumboart</a:t>
            </a:r>
            <a:r>
              <a:rPr lang="de-DE" sz="1600" dirty="0" smtClean="0"/>
              <a:t>/Stefanie </a:t>
            </a:r>
            <a:r>
              <a:rPr lang="de-DE" sz="1600" dirty="0" err="1" smtClean="0"/>
              <a:t>Gendera</a:t>
            </a:r>
            <a:r>
              <a:rPr lang="de-DE" sz="1600" dirty="0" smtClean="0"/>
              <a:t> (Nordfledermaus)</a:t>
            </a:r>
          </a:p>
          <a:p>
            <a:r>
              <a:rPr lang="de-DE" sz="1600" dirty="0" smtClean="0"/>
              <a:t>Folie 5:	Eckhard Grimmberger (Braunes </a:t>
            </a:r>
            <a:r>
              <a:rPr lang="de-DE" sz="1600" dirty="0" err="1" smtClean="0"/>
              <a:t>Langohr</a:t>
            </a:r>
            <a:r>
              <a:rPr lang="de-DE" sz="1600" dirty="0" smtClean="0"/>
              <a:t>)</a:t>
            </a:r>
          </a:p>
          <a:p>
            <a:r>
              <a:rPr lang="de-DE" sz="1600" dirty="0" smtClean="0"/>
              <a:t>Folie 6:	Dietmar </a:t>
            </a:r>
            <a:r>
              <a:rPr lang="de-DE" sz="1600" dirty="0" err="1" smtClean="0"/>
              <a:t>Nill</a:t>
            </a:r>
            <a:r>
              <a:rPr lang="de-DE" sz="1600" dirty="0" smtClean="0"/>
              <a:t> (Große Hufeisennase)</a:t>
            </a:r>
          </a:p>
          <a:p>
            <a:r>
              <a:rPr lang="de-DE" sz="1600" dirty="0" smtClean="0"/>
              <a:t>Folie 7:	Matthias Schöbe (Grafik); Christian Stein (Große Mausohren); Karl </a:t>
            </a:r>
            <a:r>
              <a:rPr lang="de-DE" sz="1600" dirty="0" err="1" smtClean="0"/>
              <a:t>Kugelschafter</a:t>
            </a:r>
            <a:r>
              <a:rPr lang="de-DE" sz="1600" dirty="0" smtClean="0"/>
              <a:t> 	(Große Mausohren)</a:t>
            </a:r>
          </a:p>
          <a:p>
            <a:r>
              <a:rPr lang="de-DE" sz="1600" dirty="0" smtClean="0"/>
              <a:t>Folie 8:	</a:t>
            </a:r>
            <a:r>
              <a:rPr lang="de-DE" sz="1600" dirty="0" err="1" smtClean="0"/>
              <a:t>nelumboart</a:t>
            </a:r>
            <a:r>
              <a:rPr lang="de-DE" sz="1600" dirty="0" smtClean="0"/>
              <a:t>/Stefanie </a:t>
            </a:r>
            <a:r>
              <a:rPr lang="de-DE" sz="1600" dirty="0" err="1" smtClean="0"/>
              <a:t>Gendera</a:t>
            </a:r>
            <a:r>
              <a:rPr lang="de-DE" sz="1600" dirty="0" smtClean="0"/>
              <a:t> (Graues </a:t>
            </a:r>
            <a:r>
              <a:rPr lang="de-DE" sz="1600" dirty="0" err="1" smtClean="0"/>
              <a:t>Langohr</a:t>
            </a:r>
            <a:r>
              <a:rPr lang="de-DE" sz="1600" dirty="0" smtClean="0"/>
              <a:t>)</a:t>
            </a:r>
          </a:p>
          <a:p>
            <a:r>
              <a:rPr lang="de-DE" sz="1600" dirty="0" smtClean="0"/>
              <a:t>Folie 9:	</a:t>
            </a:r>
            <a:r>
              <a:rPr lang="de-DE" sz="1600" dirty="0" err="1" smtClean="0"/>
              <a:t>nelumboart</a:t>
            </a:r>
            <a:r>
              <a:rPr lang="de-DE" sz="1600" dirty="0" smtClean="0"/>
              <a:t>/Stefanie </a:t>
            </a:r>
            <a:r>
              <a:rPr lang="de-DE" sz="1600" dirty="0" err="1" smtClean="0"/>
              <a:t>Gendera</a:t>
            </a:r>
            <a:r>
              <a:rPr lang="de-DE" sz="1600" dirty="0" smtClean="0"/>
              <a:t> (Wasserfledermaus)</a:t>
            </a:r>
          </a:p>
          <a:p>
            <a:r>
              <a:rPr lang="de-DE" sz="1600" dirty="0" smtClean="0"/>
              <a:t>Folie 10: 	Klemens </a:t>
            </a:r>
            <a:r>
              <a:rPr lang="de-DE" sz="1600" dirty="0" err="1" smtClean="0"/>
              <a:t>Karkow</a:t>
            </a:r>
            <a:r>
              <a:rPr lang="de-DE" sz="1600" dirty="0" smtClean="0"/>
              <a:t>; NABU Schleswig-Holstein; NABU/Eric Neuling</a:t>
            </a:r>
          </a:p>
          <a:p>
            <a:r>
              <a:rPr lang="de-DE" sz="1600" dirty="0" smtClean="0"/>
              <a:t>Folie 11: 	</a:t>
            </a:r>
            <a:r>
              <a:rPr lang="de-DE" sz="1600" dirty="0" err="1" smtClean="0"/>
              <a:t>nelumboart</a:t>
            </a:r>
            <a:r>
              <a:rPr lang="de-DE" sz="1600" dirty="0" smtClean="0"/>
              <a:t>/Stefanie </a:t>
            </a:r>
            <a:r>
              <a:rPr lang="de-DE" sz="1600" dirty="0" err="1" smtClean="0"/>
              <a:t>Gendera</a:t>
            </a:r>
            <a:r>
              <a:rPr lang="de-DE" sz="1600" dirty="0" smtClean="0"/>
              <a:t> (Weißrandfledermaus)</a:t>
            </a:r>
          </a:p>
          <a:p>
            <a:r>
              <a:rPr lang="de-DE" sz="1600" dirty="0" smtClean="0"/>
              <a:t>Folie 12: 	NABU/Matthias </a:t>
            </a:r>
            <a:r>
              <a:rPr lang="de-DE" sz="1600" dirty="0" err="1" smtClean="0"/>
              <a:t>Kisling</a:t>
            </a:r>
            <a:r>
              <a:rPr lang="de-DE" sz="1600" dirty="0" smtClean="0"/>
              <a:t>; LBV/Sylvia Weber; NABU/Helge May</a:t>
            </a:r>
          </a:p>
          <a:p>
            <a:pPr>
              <a:spcBef>
                <a:spcPts val="600"/>
              </a:spcBef>
            </a:pPr>
            <a:r>
              <a:rPr lang="de-DE" sz="1600" dirty="0" smtClean="0"/>
              <a:t>	</a:t>
            </a:r>
          </a:p>
          <a:p>
            <a:pPr>
              <a:spcBef>
                <a:spcPts val="600"/>
              </a:spcBef>
            </a:pPr>
            <a:endParaRPr lang="de-DE" sz="1600" dirty="0" smtClean="0"/>
          </a:p>
          <a:p>
            <a:pPr>
              <a:spcBef>
                <a:spcPts val="600"/>
              </a:spcBef>
            </a:pPr>
            <a:r>
              <a:rPr lang="de-DE" sz="1600" dirty="0" smtClean="0"/>
              <a:t>	</a:t>
            </a:r>
            <a:endParaRPr lang="de-DE" sz="1600" dirty="0"/>
          </a:p>
        </p:txBody>
      </p:sp>
      <p:sp>
        <p:nvSpPr>
          <p:cNvPr id="9" name="Fußzeilenplatzhalter 6"/>
          <p:cNvSpPr>
            <a:spLocks noGrp="1"/>
          </p:cNvSpPr>
          <p:nvPr>
            <p:ph type="ftr" sz="quarter" idx="11"/>
          </p:nvPr>
        </p:nvSpPr>
        <p:spPr>
          <a:xfrm>
            <a:off x="1407009" y="6593104"/>
            <a:ext cx="4399200" cy="180000"/>
          </a:xfrm>
        </p:spPr>
        <p:txBody>
          <a:bodyPr/>
          <a:lstStyle/>
          <a:p>
            <a:r>
              <a:rPr lang="de-DE" dirty="0" smtClean="0">
                <a:latin typeface="Source Sans Pro" pitchFamily="34" charset="0"/>
                <a:ea typeface="ＭＳ Ｐゴシック" pitchFamily="34" charset="-128"/>
              </a:rPr>
              <a:t>Die Schönen der Nacht – kleine Flugakrobaten in großer Not</a:t>
            </a:r>
            <a:r>
              <a:rPr lang="de-DE" dirty="0" smtClean="0"/>
              <a:t> </a:t>
            </a:r>
            <a:endParaRPr lang="de-DE" dirty="0"/>
          </a:p>
        </p:txBody>
      </p:sp>
      <p:sp>
        <p:nvSpPr>
          <p:cNvPr id="4" name="Foliennummernplatzhalter 3"/>
          <p:cNvSpPr>
            <a:spLocks noGrp="1"/>
          </p:cNvSpPr>
          <p:nvPr>
            <p:ph type="sldNum" sz="quarter" idx="12"/>
          </p:nvPr>
        </p:nvSpPr>
        <p:spPr/>
        <p:txBody>
          <a:bodyPr/>
          <a:lstStyle/>
          <a:p>
            <a:fld id="{9D26C6B8-7DF4-4F01-8878-A6272B56DAC3}" type="slidenum">
              <a:rPr lang="de-DE" smtClean="0"/>
              <a:pPr/>
              <a:t>26</a:t>
            </a:fld>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Bildnachweise</a:t>
            </a:r>
            <a:endParaRPr lang="de-DE" dirty="0"/>
          </a:p>
        </p:txBody>
      </p:sp>
      <p:sp>
        <p:nvSpPr>
          <p:cNvPr id="3" name="Inhaltsplatzhalter 2"/>
          <p:cNvSpPr>
            <a:spLocks noGrp="1"/>
          </p:cNvSpPr>
          <p:nvPr>
            <p:ph idx="1"/>
          </p:nvPr>
        </p:nvSpPr>
        <p:spPr>
          <a:xfrm>
            <a:off x="457200" y="1440000"/>
            <a:ext cx="8229600" cy="5418000"/>
          </a:xfrm>
        </p:spPr>
        <p:txBody>
          <a:bodyPr/>
          <a:lstStyle/>
          <a:p>
            <a:r>
              <a:rPr lang="de-DE" sz="1600" dirty="0" smtClean="0"/>
              <a:t>Folie 13: 	</a:t>
            </a:r>
            <a:r>
              <a:rPr lang="de-DE" sz="1600" dirty="0" err="1" smtClean="0"/>
              <a:t>nelumboart</a:t>
            </a:r>
            <a:r>
              <a:rPr lang="de-DE" sz="1600" dirty="0" smtClean="0"/>
              <a:t>/Stefanie </a:t>
            </a:r>
            <a:r>
              <a:rPr lang="de-DE" sz="1600" dirty="0" err="1" smtClean="0"/>
              <a:t>Gendera</a:t>
            </a:r>
            <a:r>
              <a:rPr lang="de-DE" sz="1600" dirty="0" smtClean="0"/>
              <a:t> (</a:t>
            </a:r>
            <a:r>
              <a:rPr lang="de-DE" sz="1600" dirty="0" err="1" smtClean="0"/>
              <a:t>Bechsteinfledermaus</a:t>
            </a:r>
            <a:r>
              <a:rPr lang="de-DE" sz="1600" dirty="0" smtClean="0"/>
              <a:t>)</a:t>
            </a:r>
          </a:p>
          <a:p>
            <a:r>
              <a:rPr lang="de-DE" sz="1600" dirty="0" smtClean="0"/>
              <a:t>Folie 14: 	NABU/Sebastian </a:t>
            </a:r>
            <a:r>
              <a:rPr lang="de-DE" sz="1600" dirty="0" err="1" smtClean="0"/>
              <a:t>Kolberg</a:t>
            </a:r>
            <a:r>
              <a:rPr lang="de-DE" sz="1600" dirty="0" smtClean="0"/>
              <a:t>; NAJU/Bernd Schaller; Christian Stein; NAJU/Bernd 	Schaller</a:t>
            </a:r>
          </a:p>
          <a:p>
            <a:r>
              <a:rPr lang="de-DE" sz="1600" dirty="0" smtClean="0"/>
              <a:t>Folie 15: 	</a:t>
            </a:r>
            <a:r>
              <a:rPr lang="de-DE" sz="1600" dirty="0" err="1" smtClean="0"/>
              <a:t>nelumboart</a:t>
            </a:r>
            <a:r>
              <a:rPr lang="de-DE" sz="1600" dirty="0" smtClean="0"/>
              <a:t>/Stefanie </a:t>
            </a:r>
            <a:r>
              <a:rPr lang="de-DE" sz="1600" dirty="0" err="1" smtClean="0"/>
              <a:t>Gendera</a:t>
            </a:r>
            <a:r>
              <a:rPr lang="de-DE" sz="1600" dirty="0" smtClean="0"/>
              <a:t> (Braunes </a:t>
            </a:r>
            <a:r>
              <a:rPr lang="de-DE" sz="1600" dirty="0" err="1" smtClean="0"/>
              <a:t>Langohr</a:t>
            </a:r>
            <a:r>
              <a:rPr lang="de-DE" sz="1600" dirty="0" smtClean="0"/>
              <a:t>)</a:t>
            </a:r>
          </a:p>
          <a:p>
            <a:r>
              <a:rPr lang="de-DE" sz="1600" dirty="0" smtClean="0"/>
              <a:t>Folie 17: 	Britta </a:t>
            </a:r>
            <a:r>
              <a:rPr lang="de-DE" sz="1600" dirty="0" err="1" smtClean="0"/>
              <a:t>Wesche</a:t>
            </a:r>
            <a:r>
              <a:rPr lang="de-DE" sz="1600" dirty="0" smtClean="0"/>
              <a:t> (Breitflügelfledermaus, junge Bartfledermäuse, Braunes </a:t>
            </a:r>
            <a:r>
              <a:rPr lang="de-DE" sz="1600" dirty="0" err="1" smtClean="0"/>
              <a:t>Langohr</a:t>
            </a:r>
            <a:r>
              <a:rPr lang="de-DE" sz="1600" dirty="0" smtClean="0"/>
              <a:t>, 	Großer Abendsegler)</a:t>
            </a:r>
          </a:p>
          <a:p>
            <a:r>
              <a:rPr lang="de-DE" sz="1600" dirty="0" smtClean="0"/>
              <a:t>Folie 18: 	NABU/Eric Neuling; NABU Schleswig-Holstein/Thomas Stephan (Fledermaus-	Lichtschranke); Dietmar </a:t>
            </a:r>
            <a:r>
              <a:rPr lang="de-DE" sz="1600" dirty="0" err="1" smtClean="0"/>
              <a:t>Nill</a:t>
            </a:r>
            <a:r>
              <a:rPr lang="de-DE" sz="1600" dirty="0" smtClean="0"/>
              <a:t> (Hufeisennase)</a:t>
            </a:r>
          </a:p>
          <a:p>
            <a:r>
              <a:rPr lang="de-DE" sz="1600" dirty="0" smtClean="0"/>
              <a:t>Folie 19: 	</a:t>
            </a:r>
            <a:r>
              <a:rPr lang="de-DE" sz="1600" dirty="0" err="1" smtClean="0"/>
              <a:t>nelumboart</a:t>
            </a:r>
            <a:r>
              <a:rPr lang="de-DE" sz="1600" dirty="0" smtClean="0"/>
              <a:t>/Stefanie </a:t>
            </a:r>
            <a:r>
              <a:rPr lang="de-DE" sz="1600" dirty="0" err="1" smtClean="0"/>
              <a:t>Gendera</a:t>
            </a:r>
            <a:r>
              <a:rPr lang="de-DE" sz="1600" dirty="0" smtClean="0"/>
              <a:t> (Große Hufeisennase)</a:t>
            </a:r>
          </a:p>
          <a:p>
            <a:r>
              <a:rPr lang="de-DE" sz="1600" dirty="0" smtClean="0"/>
              <a:t>Folie 20: 	Dietmar </a:t>
            </a:r>
            <a:r>
              <a:rPr lang="de-DE" sz="1600" dirty="0" err="1" smtClean="0"/>
              <a:t>Nill</a:t>
            </a:r>
            <a:r>
              <a:rPr lang="de-DE" sz="1600" dirty="0" smtClean="0"/>
              <a:t> (</a:t>
            </a:r>
            <a:r>
              <a:rPr lang="de-DE" sz="1600" dirty="0" err="1" smtClean="0"/>
              <a:t>Bechtseinfledermaus</a:t>
            </a:r>
            <a:r>
              <a:rPr lang="de-DE" sz="1600" dirty="0" smtClean="0"/>
              <a:t>); NABU/Christine </a:t>
            </a:r>
            <a:r>
              <a:rPr lang="de-DE" sz="1600" dirty="0" err="1" smtClean="0"/>
              <a:t>Kuchem</a:t>
            </a:r>
            <a:endParaRPr lang="de-DE" sz="1600" dirty="0" smtClean="0"/>
          </a:p>
          <a:p>
            <a:r>
              <a:rPr lang="de-DE" sz="1600" dirty="0" smtClean="0"/>
              <a:t>Folie 21: 	Dietmar </a:t>
            </a:r>
            <a:r>
              <a:rPr lang="de-DE" sz="1600" dirty="0" err="1" smtClean="0"/>
              <a:t>Nill</a:t>
            </a:r>
            <a:r>
              <a:rPr lang="de-DE" sz="1600" dirty="0" smtClean="0"/>
              <a:t> (Zweifarbfledermäuse)</a:t>
            </a:r>
          </a:p>
          <a:p>
            <a:r>
              <a:rPr lang="de-DE" sz="1600" dirty="0" smtClean="0"/>
              <a:t>Folie 22: 	NABU/Torsten </a:t>
            </a:r>
            <a:r>
              <a:rPr lang="de-DE" sz="1600" dirty="0" err="1" smtClean="0"/>
              <a:t>Porstmann</a:t>
            </a:r>
            <a:r>
              <a:rPr lang="de-DE" sz="1600" dirty="0" smtClean="0"/>
              <a:t> (Video-</a:t>
            </a:r>
            <a:r>
              <a:rPr lang="de-DE" sz="1600" dirty="0" err="1" smtClean="0"/>
              <a:t>Stills</a:t>
            </a:r>
            <a:r>
              <a:rPr lang="de-DE" sz="1600" dirty="0" smtClean="0"/>
              <a:t> aus „Mission Grün“)</a:t>
            </a:r>
          </a:p>
          <a:p>
            <a:r>
              <a:rPr lang="de-DE" sz="1600" dirty="0" smtClean="0"/>
              <a:t>Folie 23: 	Dietmar </a:t>
            </a:r>
            <a:r>
              <a:rPr lang="de-DE" sz="1600" dirty="0" err="1" smtClean="0"/>
              <a:t>Nill</a:t>
            </a:r>
            <a:r>
              <a:rPr lang="de-DE" sz="1600" dirty="0" smtClean="0"/>
              <a:t> (Graues </a:t>
            </a:r>
            <a:r>
              <a:rPr lang="de-DE" sz="1600" dirty="0" err="1" smtClean="0"/>
              <a:t>Langohr</a:t>
            </a:r>
            <a:r>
              <a:rPr lang="de-DE" sz="1600" dirty="0" smtClean="0"/>
              <a:t>)</a:t>
            </a:r>
          </a:p>
          <a:p>
            <a:r>
              <a:rPr lang="de-DE" sz="1600" dirty="0" smtClean="0"/>
              <a:t>Folie 24: 	</a:t>
            </a:r>
            <a:r>
              <a:rPr lang="de-DE" sz="1600" dirty="0" err="1" smtClean="0"/>
              <a:t>nelumboart</a:t>
            </a:r>
            <a:r>
              <a:rPr lang="de-DE" sz="1600" dirty="0" smtClean="0"/>
              <a:t>/Stefanie </a:t>
            </a:r>
            <a:r>
              <a:rPr lang="de-DE" sz="1600" dirty="0" err="1" smtClean="0"/>
              <a:t>Gendera</a:t>
            </a:r>
            <a:r>
              <a:rPr lang="de-DE" sz="1600" dirty="0" smtClean="0"/>
              <a:t> (Zwergfledermaus)</a:t>
            </a:r>
          </a:p>
          <a:p>
            <a:endParaRPr lang="de-DE" sz="1600" dirty="0" smtClean="0"/>
          </a:p>
          <a:p>
            <a:pPr>
              <a:spcBef>
                <a:spcPts val="600"/>
              </a:spcBef>
            </a:pPr>
            <a:r>
              <a:rPr lang="de-DE" sz="1800" dirty="0" smtClean="0"/>
              <a:t> </a:t>
            </a:r>
            <a:endParaRPr lang="de-DE" sz="1800" dirty="0"/>
          </a:p>
        </p:txBody>
      </p:sp>
      <p:sp>
        <p:nvSpPr>
          <p:cNvPr id="6" name="Foliennummernplatzhalter 5"/>
          <p:cNvSpPr>
            <a:spLocks noGrp="1"/>
          </p:cNvSpPr>
          <p:nvPr>
            <p:ph type="sldNum" sz="quarter" idx="12"/>
          </p:nvPr>
        </p:nvSpPr>
        <p:spPr/>
        <p:txBody>
          <a:bodyPr/>
          <a:lstStyle/>
          <a:p>
            <a:fld id="{16EFD5B1-68CB-4A29-8F6C-4D18DB05CB6D}" type="slidenum">
              <a:rPr lang="de-DE" smtClean="0"/>
              <a:pPr/>
              <a:t>27</a:t>
            </a:fld>
            <a:endParaRPr lang="de-DE"/>
          </a:p>
        </p:txBody>
      </p:sp>
      <p:sp>
        <p:nvSpPr>
          <p:cNvPr id="8" name="Fußzeilenplatzhalter 6"/>
          <p:cNvSpPr>
            <a:spLocks noGrp="1"/>
          </p:cNvSpPr>
          <p:nvPr>
            <p:ph type="ftr" sz="quarter" idx="11"/>
          </p:nvPr>
        </p:nvSpPr>
        <p:spPr>
          <a:xfrm>
            <a:off x="1407009" y="6593104"/>
            <a:ext cx="4399200" cy="180000"/>
          </a:xfrm>
        </p:spPr>
        <p:txBody>
          <a:bodyPr/>
          <a:lstStyle/>
          <a:p>
            <a:r>
              <a:rPr lang="de-DE" dirty="0" smtClean="0">
                <a:latin typeface="Source Sans Pro" pitchFamily="34" charset="0"/>
                <a:ea typeface="ＭＳ Ｐゴシック" pitchFamily="34" charset="-128"/>
              </a:rPr>
              <a:t>Die Schönen der Nacht – kleine Flugakrobaten in großer Not</a:t>
            </a:r>
            <a:r>
              <a:rPr lang="de-DE" dirty="0" smtClean="0"/>
              <a:t> </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Fledi\Fledermauszeichnungen_S.-Gendera\Fransenfledermaus-bearbeitet.jpg"/>
          <p:cNvPicPr>
            <a:picLocks noChangeAspect="1" noChangeArrowheads="1"/>
          </p:cNvPicPr>
          <p:nvPr/>
        </p:nvPicPr>
        <p:blipFill>
          <a:blip r:embed="rId3" cstate="screen">
            <a:lum bright="10000"/>
          </a:blip>
          <a:srcRect/>
          <a:stretch>
            <a:fillRect/>
          </a:stretch>
        </p:blipFill>
        <p:spPr bwMode="auto">
          <a:xfrm flipH="1">
            <a:off x="251520" y="44624"/>
            <a:ext cx="8850106" cy="6498000"/>
          </a:xfrm>
          <a:prstGeom prst="rect">
            <a:avLst/>
          </a:prstGeom>
          <a:noFill/>
        </p:spPr>
      </p:pic>
      <p:sp>
        <p:nvSpPr>
          <p:cNvPr id="4" name="Fußzeilenplatzhalter 3"/>
          <p:cNvSpPr>
            <a:spLocks noGrp="1"/>
          </p:cNvSpPr>
          <p:nvPr>
            <p:ph type="ftr" sz="quarter" idx="15"/>
          </p:nvPr>
        </p:nvSpPr>
        <p:spPr>
          <a:xfrm>
            <a:off x="1407008" y="6517530"/>
            <a:ext cx="6621375" cy="260460"/>
          </a:xfrm>
        </p:spPr>
        <p:txBody>
          <a:bodyPr/>
          <a:lstStyle/>
          <a:p>
            <a:r>
              <a:rPr lang="de-DE" dirty="0" smtClean="0">
                <a:latin typeface="Source Sans Pro" pitchFamily="34" charset="0"/>
                <a:ea typeface="ＭＳ Ｐゴシック" pitchFamily="34" charset="-128"/>
              </a:rPr>
              <a:t>Die Schönen der Nacht – kleine Flugakrobaten in großer Not</a:t>
            </a:r>
            <a:r>
              <a:rPr lang="de-DE" dirty="0" smtClean="0"/>
              <a:t> 		</a:t>
            </a:r>
            <a:r>
              <a:rPr lang="de-DE" dirty="0" smtClean="0">
                <a:latin typeface="Source Sans Pro" pitchFamily="34" charset="0"/>
                <a:ea typeface="ＭＳ Ｐゴシック" pitchFamily="34" charset="-128"/>
              </a:rPr>
              <a:t>Teil I: </a:t>
            </a:r>
            <a:r>
              <a:rPr lang="de-DE" dirty="0" err="1" smtClean="0">
                <a:latin typeface="Source Sans Pro" pitchFamily="34" charset="0"/>
                <a:ea typeface="ＭＳ Ｐゴシック" pitchFamily="34" charset="-128"/>
              </a:rPr>
              <a:t>BATologie</a:t>
            </a:r>
            <a:r>
              <a:rPr lang="de-DE" dirty="0" smtClean="0">
                <a:latin typeface="Source Sans Pro" pitchFamily="34" charset="0"/>
                <a:ea typeface="ＭＳ Ｐゴシック" pitchFamily="34" charset="-128"/>
              </a:rPr>
              <a:t>   </a:t>
            </a:r>
            <a:endParaRPr lang="de-DE" dirty="0"/>
          </a:p>
        </p:txBody>
      </p:sp>
      <p:sp>
        <p:nvSpPr>
          <p:cNvPr id="5" name="Foliennummernplatzhalter 4"/>
          <p:cNvSpPr>
            <a:spLocks noGrp="1"/>
          </p:cNvSpPr>
          <p:nvPr>
            <p:ph type="sldNum" sz="quarter" idx="16"/>
          </p:nvPr>
        </p:nvSpPr>
        <p:spPr/>
        <p:txBody>
          <a:bodyPr/>
          <a:lstStyle/>
          <a:p>
            <a:fld id="{9D26C6B8-7DF4-4F01-8878-A6272B56DAC3}" type="slidenum">
              <a:rPr lang="de-DE" smtClean="0"/>
              <a:pPr/>
              <a:t>3</a:t>
            </a:fld>
            <a:endParaRPr lang="de-DE"/>
          </a:p>
        </p:txBody>
      </p:sp>
      <p:sp>
        <p:nvSpPr>
          <p:cNvPr id="9"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 </a:t>
            </a:r>
            <a:r>
              <a:rPr lang="de-DE" sz="3200" b="1" spc="-100" dirty="0" err="1" smtClean="0">
                <a:solidFill>
                  <a:schemeClr val="bg1"/>
                </a:solidFill>
                <a:latin typeface="Source Sans Pro"/>
                <a:ea typeface="+mj-ea"/>
                <a:cs typeface="Source Sans Pro"/>
              </a:rPr>
              <a:t>BATologie</a:t>
            </a:r>
            <a:r>
              <a:rPr lang="de-DE" sz="3200" b="1" spc="-100" dirty="0" smtClean="0">
                <a:solidFill>
                  <a:schemeClr val="bg1"/>
                </a:solidFill>
                <a:latin typeface="Source Sans Pro"/>
                <a:ea typeface="+mj-ea"/>
                <a:cs typeface="Source Sans Pro"/>
              </a:rPr>
              <a:t>: Die Schönen der Nacht in Zahlen</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
        <p:nvSpPr>
          <p:cNvPr id="10" name="Inhaltsplatzhalter 2"/>
          <p:cNvSpPr txBox="1">
            <a:spLocks/>
          </p:cNvSpPr>
          <p:nvPr/>
        </p:nvSpPr>
        <p:spPr bwMode="auto">
          <a:xfrm>
            <a:off x="97158" y="1052736"/>
            <a:ext cx="4618858" cy="1556952"/>
          </a:xfrm>
          <a:prstGeom prst="rect">
            <a:avLst/>
          </a:prstGeom>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1200"/>
              </a:spcBef>
              <a:spcAft>
                <a:spcPts val="600"/>
              </a:spcAft>
              <a:buClr>
                <a:schemeClr val="tx2"/>
              </a:buClr>
              <a:buSzPct val="85000"/>
              <a:buFont typeface="Arial" pitchFamily="34" charset="0"/>
              <a:buNone/>
              <a:tabLst/>
              <a:defRPr/>
            </a:pPr>
            <a:r>
              <a:rPr kumimoji="0" lang="de-DE" altLang="en-US" sz="2000" b="1" i="0" u="none" strike="noStrike" kern="1200" cap="none" spc="0" normalizeH="0" baseline="0" noProof="0" dirty="0" smtClean="0">
                <a:ln>
                  <a:noFill/>
                </a:ln>
                <a:solidFill>
                  <a:srgbClr val="0068B4"/>
                </a:solidFill>
                <a:effectLst/>
                <a:uLnTx/>
                <a:uFillTx/>
                <a:latin typeface="Source Sans Pro" pitchFamily="34" charset="0"/>
                <a:ea typeface="+mn-ea"/>
                <a:cs typeface="Source Sans Pro" pitchFamily="34" charset="0"/>
              </a:rPr>
              <a:t>seit </a:t>
            </a:r>
            <a:r>
              <a:rPr kumimoji="0" lang="de-DE" altLang="en-US" sz="9600" b="1" i="0" u="none" strike="noStrike" kern="1200" cap="none" spc="0" normalizeH="0" baseline="0" noProof="0" dirty="0" smtClean="0">
                <a:ln>
                  <a:noFill/>
                </a:ln>
                <a:solidFill>
                  <a:srgbClr val="0068B4"/>
                </a:solidFill>
                <a:effectLst/>
                <a:uLnTx/>
                <a:uFillTx/>
                <a:latin typeface="Source Sans Pro" pitchFamily="34" charset="0"/>
                <a:ea typeface="+mn-ea"/>
                <a:cs typeface="Source Sans Pro" pitchFamily="34" charset="0"/>
              </a:rPr>
              <a:t>50</a:t>
            </a:r>
            <a:r>
              <a:rPr kumimoji="0" lang="de-DE" altLang="en-US" sz="2000" b="1" i="0" u="none" strike="noStrike" kern="1200" cap="none" spc="0" normalizeH="0" baseline="0" noProof="0" dirty="0" smtClean="0">
                <a:ln>
                  <a:noFill/>
                </a:ln>
                <a:solidFill>
                  <a:srgbClr val="0068B4"/>
                </a:solidFill>
                <a:effectLst/>
                <a:uLnTx/>
                <a:uFillTx/>
                <a:latin typeface="Source Sans Pro" pitchFamily="34" charset="0"/>
                <a:ea typeface="+mn-ea"/>
                <a:cs typeface="Source Sans Pro" pitchFamily="34" charset="0"/>
              </a:rPr>
              <a:t> Millionen Jahren</a:t>
            </a:r>
          </a:p>
          <a:p>
            <a:pPr marL="0" marR="0" lvl="0" indent="0" algn="l" defTabSz="914400" rtl="0" eaLnBrk="1" fontAlgn="auto" latinLnBrk="0" hangingPunct="1">
              <a:lnSpc>
                <a:spcPct val="100000"/>
              </a:lnSpc>
              <a:spcBef>
                <a:spcPts val="1200"/>
              </a:spcBef>
              <a:spcAft>
                <a:spcPts val="600"/>
              </a:spcAft>
              <a:buClr>
                <a:schemeClr val="tx2"/>
              </a:buClr>
              <a:buSzPct val="85000"/>
              <a:buFont typeface="Arial" pitchFamily="34" charset="0"/>
              <a:buNone/>
              <a:tabLst/>
              <a:defRPr/>
            </a:pPr>
            <a:endParaRPr lang="de-DE" altLang="en-US" sz="2000" b="1" dirty="0" smtClean="0">
              <a:latin typeface="Source Sans Pro" pitchFamily="34" charset="0"/>
              <a:cs typeface="Source Sans Pro" pitchFamily="34" charset="0"/>
            </a:endParaRPr>
          </a:p>
        </p:txBody>
      </p:sp>
      <p:sp>
        <p:nvSpPr>
          <p:cNvPr id="11" name="Inhaltsplatzhalter 2"/>
          <p:cNvSpPr txBox="1">
            <a:spLocks/>
          </p:cNvSpPr>
          <p:nvPr/>
        </p:nvSpPr>
        <p:spPr bwMode="auto">
          <a:xfrm>
            <a:off x="5687616" y="1340768"/>
            <a:ext cx="3456384" cy="2160240"/>
          </a:xfrm>
          <a:prstGeom prst="rect">
            <a:avLst/>
          </a:prstGeom>
        </p:spPr>
        <p:txBody>
          <a:bodyPr wrap="square" numCol="1" anchor="t" anchorCtr="0" compatLnSpc="1">
            <a:prstTxWarp prst="textNoShape">
              <a:avLst/>
            </a:prstTxWarp>
          </a:bodyPr>
          <a:lstStyle/>
          <a:p>
            <a:pPr marL="0" marR="0" lvl="0" indent="0" algn="r" defTabSz="914400" rtl="0" eaLnBrk="1" fontAlgn="auto" latinLnBrk="0" hangingPunct="1">
              <a:lnSpc>
                <a:spcPct val="100000"/>
              </a:lnSpc>
              <a:spcBef>
                <a:spcPts val="1200"/>
              </a:spcBef>
              <a:spcAft>
                <a:spcPts val="600"/>
              </a:spcAft>
              <a:buClr>
                <a:schemeClr val="tx2"/>
              </a:buClr>
              <a:buSzPct val="85000"/>
              <a:buFont typeface="Arial" pitchFamily="34" charset="0"/>
              <a:buNone/>
              <a:tabLst/>
              <a:defRPr/>
            </a:pPr>
            <a:r>
              <a:rPr lang="de-DE" altLang="en-US" sz="9600" b="1" dirty="0" smtClean="0">
                <a:solidFill>
                  <a:srgbClr val="0068B4"/>
                </a:solidFill>
                <a:latin typeface="Source Sans Pro" pitchFamily="34" charset="0"/>
                <a:cs typeface="Source Sans Pro" pitchFamily="34" charset="0"/>
              </a:rPr>
              <a:t>25</a:t>
            </a:r>
            <a:r>
              <a:rPr lang="de-DE" altLang="en-US" sz="2000" b="1" dirty="0" smtClean="0">
                <a:solidFill>
                  <a:srgbClr val="0068B4"/>
                </a:solidFill>
                <a:latin typeface="Source Sans Pro" pitchFamily="34" charset="0"/>
                <a:cs typeface="Source Sans Pro" pitchFamily="34" charset="0"/>
              </a:rPr>
              <a:t> Arten in Deutschland</a:t>
            </a:r>
          </a:p>
          <a:p>
            <a:pPr marL="0" marR="0" lvl="0" indent="0" algn="l" defTabSz="914400" rtl="0" eaLnBrk="1" fontAlgn="auto" latinLnBrk="0" hangingPunct="1">
              <a:lnSpc>
                <a:spcPct val="100000"/>
              </a:lnSpc>
              <a:spcBef>
                <a:spcPts val="1200"/>
              </a:spcBef>
              <a:spcAft>
                <a:spcPts val="600"/>
              </a:spcAft>
              <a:buClr>
                <a:schemeClr val="tx2"/>
              </a:buClr>
              <a:buSzPct val="85000"/>
              <a:buFont typeface="Arial" pitchFamily="34" charset="0"/>
              <a:buNone/>
              <a:tabLst/>
              <a:defRPr/>
            </a:pPr>
            <a:endParaRPr lang="de-DE" altLang="en-US" sz="2000" b="1" dirty="0" smtClean="0">
              <a:latin typeface="Source Sans Pro" pitchFamily="34" charset="0"/>
              <a:cs typeface="Source Sans Pro" pitchFamily="34" charset="0"/>
            </a:endParaRPr>
          </a:p>
        </p:txBody>
      </p:sp>
      <p:sp>
        <p:nvSpPr>
          <p:cNvPr id="13" name="Inhaltsplatzhalter 2"/>
          <p:cNvSpPr txBox="1">
            <a:spLocks/>
          </p:cNvSpPr>
          <p:nvPr/>
        </p:nvSpPr>
        <p:spPr bwMode="auto">
          <a:xfrm>
            <a:off x="467544" y="2996952"/>
            <a:ext cx="4464496" cy="1556952"/>
          </a:xfrm>
          <a:prstGeom prst="rect">
            <a:avLst/>
          </a:prstGeom>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1200"/>
              </a:spcBef>
              <a:spcAft>
                <a:spcPts val="600"/>
              </a:spcAft>
              <a:buClr>
                <a:schemeClr val="tx2"/>
              </a:buClr>
              <a:buSzPct val="85000"/>
              <a:buFont typeface="Arial" pitchFamily="34" charset="0"/>
              <a:buNone/>
              <a:tabLst/>
              <a:defRPr/>
            </a:pPr>
            <a:r>
              <a:rPr kumimoji="0" lang="de-DE" altLang="en-US" sz="9600" b="1" i="0" u="none" strike="noStrike" kern="1200" cap="none" spc="0" normalizeH="0" baseline="0" noProof="0" dirty="0" smtClean="0">
                <a:ln>
                  <a:noFill/>
                </a:ln>
                <a:solidFill>
                  <a:srgbClr val="0068B4"/>
                </a:solidFill>
                <a:effectLst/>
                <a:uLnTx/>
                <a:uFillTx/>
                <a:latin typeface="Source Sans Pro" pitchFamily="34" charset="0"/>
                <a:ea typeface="+mn-ea"/>
                <a:cs typeface="Source Sans Pro" pitchFamily="34" charset="0"/>
              </a:rPr>
              <a:t>800</a:t>
            </a:r>
            <a:r>
              <a:rPr lang="de-DE" altLang="en-US" sz="2000" b="1" dirty="0" smtClean="0">
                <a:solidFill>
                  <a:srgbClr val="0068B4"/>
                </a:solidFill>
                <a:latin typeface="Source Sans Pro" pitchFamily="34" charset="0"/>
                <a:cs typeface="Source Sans Pro" pitchFamily="34" charset="0"/>
              </a:rPr>
              <a:t> H</a:t>
            </a:r>
            <a:r>
              <a:rPr kumimoji="0" lang="de-DE" altLang="en-US" sz="2000" b="1" i="0" u="none" strike="noStrike" kern="1200" cap="none" spc="0" normalizeH="0" baseline="0" noProof="0" dirty="0" err="1" smtClean="0">
                <a:ln>
                  <a:noFill/>
                </a:ln>
                <a:solidFill>
                  <a:srgbClr val="0068B4"/>
                </a:solidFill>
                <a:effectLst/>
                <a:uLnTx/>
                <a:uFillTx/>
                <a:latin typeface="Source Sans Pro" pitchFamily="34" charset="0"/>
                <a:ea typeface="+mn-ea"/>
                <a:cs typeface="Source Sans Pro" pitchFamily="34" charset="0"/>
              </a:rPr>
              <a:t>erzschläge</a:t>
            </a:r>
            <a:r>
              <a:rPr kumimoji="0" lang="de-DE" altLang="en-US" sz="2000" b="1" i="0" u="none" strike="noStrike" kern="1200" cap="none" spc="0" normalizeH="0" baseline="0" noProof="0" dirty="0" smtClean="0">
                <a:ln>
                  <a:noFill/>
                </a:ln>
                <a:solidFill>
                  <a:srgbClr val="0068B4"/>
                </a:solidFill>
                <a:effectLst/>
                <a:uLnTx/>
                <a:uFillTx/>
                <a:latin typeface="Source Sans Pro" pitchFamily="34" charset="0"/>
                <a:ea typeface="+mn-ea"/>
                <a:cs typeface="Source Sans Pro" pitchFamily="34" charset="0"/>
              </a:rPr>
              <a:t>/Minute</a:t>
            </a:r>
            <a:endParaRPr lang="de-DE" altLang="en-US" sz="2000" b="1" dirty="0" smtClean="0">
              <a:latin typeface="Source Sans Pro" pitchFamily="34" charset="0"/>
              <a:cs typeface="Source Sans Pro" pitchFamily="34" charset="0"/>
            </a:endParaRPr>
          </a:p>
        </p:txBody>
      </p:sp>
      <p:sp>
        <p:nvSpPr>
          <p:cNvPr id="14" name="Inhaltsplatzhalter 2"/>
          <p:cNvSpPr txBox="1">
            <a:spLocks/>
          </p:cNvSpPr>
          <p:nvPr/>
        </p:nvSpPr>
        <p:spPr bwMode="auto">
          <a:xfrm>
            <a:off x="4860032" y="3429000"/>
            <a:ext cx="4032448" cy="1584176"/>
          </a:xfrm>
          <a:prstGeom prst="rect">
            <a:avLst/>
          </a:prstGeom>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1200"/>
              </a:spcBef>
              <a:spcAft>
                <a:spcPts val="600"/>
              </a:spcAft>
              <a:buClr>
                <a:schemeClr val="tx2"/>
              </a:buClr>
              <a:buSzPct val="85000"/>
              <a:buFont typeface="Arial" pitchFamily="34" charset="0"/>
              <a:buNone/>
              <a:tabLst/>
              <a:defRPr/>
            </a:pPr>
            <a:r>
              <a:rPr lang="de-DE" altLang="en-US" sz="2000" b="1" dirty="0" smtClean="0">
                <a:solidFill>
                  <a:srgbClr val="0068B4"/>
                </a:solidFill>
                <a:latin typeface="Source Sans Pro" pitchFamily="34" charset="0"/>
                <a:cs typeface="Source Sans Pro" pitchFamily="34" charset="0"/>
              </a:rPr>
              <a:t>erreicht bis zu </a:t>
            </a:r>
            <a:r>
              <a:rPr lang="de-DE" altLang="en-US" sz="9600" b="1" dirty="0" smtClean="0">
                <a:solidFill>
                  <a:srgbClr val="0068B4"/>
                </a:solidFill>
                <a:latin typeface="Source Sans Pro" pitchFamily="34" charset="0"/>
                <a:cs typeface="Source Sans Pro" pitchFamily="34" charset="0"/>
              </a:rPr>
              <a:t>70</a:t>
            </a:r>
            <a:r>
              <a:rPr lang="de-DE" altLang="en-US" sz="2000" b="1" dirty="0" smtClean="0">
                <a:solidFill>
                  <a:srgbClr val="0068B4"/>
                </a:solidFill>
                <a:latin typeface="Source Sans Pro" pitchFamily="34" charset="0"/>
                <a:cs typeface="Source Sans Pro" pitchFamily="34" charset="0"/>
              </a:rPr>
              <a:t> km/h</a:t>
            </a:r>
            <a:endParaRPr lang="de-DE" altLang="en-US" sz="2000" b="1" dirty="0" smtClean="0">
              <a:latin typeface="Source Sans Pro" pitchFamily="34" charset="0"/>
              <a:cs typeface="Source Sans Pro" pitchFamily="34" charset="0"/>
            </a:endParaRPr>
          </a:p>
        </p:txBody>
      </p:sp>
      <p:sp>
        <p:nvSpPr>
          <p:cNvPr id="15" name="Rechteck 14"/>
          <p:cNvSpPr/>
          <p:nvPr/>
        </p:nvSpPr>
        <p:spPr>
          <a:xfrm>
            <a:off x="1187624" y="5517232"/>
            <a:ext cx="266429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Inhaltsplatzhalter 2"/>
          <p:cNvSpPr txBox="1">
            <a:spLocks/>
          </p:cNvSpPr>
          <p:nvPr/>
        </p:nvSpPr>
        <p:spPr bwMode="auto">
          <a:xfrm>
            <a:off x="0" y="4869160"/>
            <a:ext cx="6912768" cy="1556952"/>
          </a:xfrm>
          <a:prstGeom prst="rect">
            <a:avLst/>
          </a:prstGeom>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1200"/>
              </a:spcBef>
              <a:spcAft>
                <a:spcPts val="600"/>
              </a:spcAft>
              <a:buClr>
                <a:schemeClr val="tx2"/>
              </a:buClr>
              <a:buSzPct val="85000"/>
              <a:buFont typeface="Arial" pitchFamily="34" charset="0"/>
              <a:buNone/>
              <a:tabLst/>
              <a:defRPr/>
            </a:pPr>
            <a:r>
              <a:rPr lang="de-DE" altLang="en-US" sz="2000" b="1" dirty="0" smtClean="0">
                <a:solidFill>
                  <a:srgbClr val="0068B4"/>
                </a:solidFill>
                <a:latin typeface="Source Sans Pro" pitchFamily="34" charset="0"/>
                <a:cs typeface="Source Sans Pro" pitchFamily="34" charset="0"/>
              </a:rPr>
              <a:t>w</a:t>
            </a:r>
            <a:r>
              <a:rPr kumimoji="0" lang="de-DE" altLang="en-US" sz="2000" b="1" i="0" u="none" strike="noStrike" kern="1200" cap="none" spc="0" normalizeH="0" baseline="0" noProof="0" dirty="0" err="1" smtClean="0">
                <a:ln>
                  <a:noFill/>
                </a:ln>
                <a:solidFill>
                  <a:srgbClr val="0068B4"/>
                </a:solidFill>
                <a:effectLst/>
                <a:uLnTx/>
                <a:uFillTx/>
                <a:latin typeface="Source Sans Pro" pitchFamily="34" charset="0"/>
                <a:ea typeface="+mn-ea"/>
                <a:cs typeface="Source Sans Pro" pitchFamily="34" charset="0"/>
              </a:rPr>
              <a:t>eltweit</a:t>
            </a:r>
            <a:r>
              <a:rPr kumimoji="0" lang="de-DE" altLang="en-US" sz="2000" b="1" i="0" u="none" strike="noStrike" kern="1200" cap="none" spc="0" normalizeH="0" baseline="0" noProof="0" dirty="0" smtClean="0">
                <a:ln>
                  <a:noFill/>
                </a:ln>
                <a:solidFill>
                  <a:srgbClr val="0068B4"/>
                </a:solidFill>
                <a:effectLst/>
                <a:uLnTx/>
                <a:uFillTx/>
                <a:latin typeface="Source Sans Pro" pitchFamily="34" charset="0"/>
                <a:ea typeface="+mn-ea"/>
                <a:cs typeface="Source Sans Pro" pitchFamily="34" charset="0"/>
              </a:rPr>
              <a:t> </a:t>
            </a:r>
            <a:r>
              <a:rPr kumimoji="0" lang="de-DE" altLang="en-US" sz="9600" b="1" i="0" u="none" strike="noStrike" kern="1200" cap="none" spc="0" normalizeH="0" baseline="0" noProof="0" dirty="0" smtClean="0">
                <a:ln>
                  <a:noFill/>
                </a:ln>
                <a:solidFill>
                  <a:srgbClr val="0068B4"/>
                </a:solidFill>
                <a:effectLst/>
                <a:uLnTx/>
                <a:uFillTx/>
                <a:latin typeface="Source Sans Pro" pitchFamily="34" charset="0"/>
                <a:ea typeface="+mn-ea"/>
                <a:cs typeface="Source Sans Pro" pitchFamily="34" charset="0"/>
              </a:rPr>
              <a:t>1.200</a:t>
            </a:r>
            <a:r>
              <a:rPr kumimoji="0" lang="de-DE" altLang="en-US" sz="2000" b="1" i="0" u="none" strike="noStrike" kern="1200" cap="none" spc="0" normalizeH="0" baseline="0" noProof="0" dirty="0" smtClean="0">
                <a:ln>
                  <a:noFill/>
                </a:ln>
                <a:solidFill>
                  <a:srgbClr val="0068B4"/>
                </a:solidFill>
                <a:effectLst/>
                <a:uLnTx/>
                <a:uFillTx/>
                <a:latin typeface="Source Sans Pro" pitchFamily="34" charset="0"/>
                <a:ea typeface="+mn-ea"/>
                <a:cs typeface="Source Sans Pro" pitchFamily="34" charset="0"/>
              </a:rPr>
              <a:t> Fledermausarten</a:t>
            </a:r>
            <a:endParaRPr lang="de-DE" altLang="en-US" sz="2000" b="1" dirty="0" smtClean="0">
              <a:latin typeface="Source Sans Pro" pitchFamily="34" charset="0"/>
              <a:cs typeface="Source Sans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3" grpId="0" build="p"/>
      <p:bldP spid="14" grpId="0" build="p"/>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descr="Nordfledermaus-bearbeitet.jpg"/>
          <p:cNvPicPr>
            <a:picLocks noChangeAspect="1"/>
          </p:cNvPicPr>
          <p:nvPr/>
        </p:nvPicPr>
        <p:blipFill>
          <a:blip r:embed="rId3" cstate="screen"/>
          <a:srcRect/>
          <a:stretch>
            <a:fillRect/>
          </a:stretch>
        </p:blipFill>
        <p:spPr>
          <a:xfrm rot="16200000">
            <a:off x="1861544" y="-432571"/>
            <a:ext cx="5491906" cy="7415810"/>
          </a:xfrm>
          <a:prstGeom prst="rect">
            <a:avLst/>
          </a:prstGeom>
        </p:spPr>
      </p:pic>
      <p:sp>
        <p:nvSpPr>
          <p:cNvPr id="6" name="Foliennummernplatzhalter 5"/>
          <p:cNvSpPr>
            <a:spLocks noGrp="1"/>
          </p:cNvSpPr>
          <p:nvPr>
            <p:ph type="sldNum" sz="quarter" idx="16"/>
          </p:nvPr>
        </p:nvSpPr>
        <p:spPr>
          <a:prstGeom prst="rect">
            <a:avLst/>
          </a:prstGeom>
        </p:spPr>
        <p:txBody>
          <a:bodyPr/>
          <a:lstStyle/>
          <a:p>
            <a:pPr>
              <a:defRPr/>
            </a:pPr>
            <a:fld id="{16DE87B8-5C3C-4606-AB9D-7C401613B7F1}" type="slidenum">
              <a:rPr lang="de-DE" smtClean="0"/>
              <a:pPr>
                <a:defRPr/>
              </a:pPr>
              <a:t>4</a:t>
            </a:fld>
            <a:endParaRPr lang="de-DE"/>
          </a:p>
        </p:txBody>
      </p:sp>
      <p:sp>
        <p:nvSpPr>
          <p:cNvPr id="37" name="Textfeld 36"/>
          <p:cNvSpPr txBox="1"/>
          <p:nvPr/>
        </p:nvSpPr>
        <p:spPr>
          <a:xfrm>
            <a:off x="2843808" y="5589240"/>
            <a:ext cx="2664296" cy="707886"/>
          </a:xfrm>
          <a:prstGeom prst="rect">
            <a:avLst/>
          </a:prstGeom>
          <a:noFill/>
        </p:spPr>
        <p:txBody>
          <a:bodyPr wrap="square" rtlCol="0">
            <a:spAutoFit/>
          </a:bodyPr>
          <a:lstStyle/>
          <a:p>
            <a:r>
              <a:rPr lang="de-DE" sz="2000" b="1" dirty="0" smtClean="0">
                <a:solidFill>
                  <a:schemeClr val="tx2"/>
                </a:solidFill>
              </a:rPr>
              <a:t>… sind keine Mäuse.</a:t>
            </a:r>
            <a:endParaRPr lang="de-DE" sz="2000" b="1" dirty="0">
              <a:solidFill>
                <a:schemeClr val="tx2"/>
              </a:solidFill>
            </a:endParaRPr>
          </a:p>
        </p:txBody>
      </p:sp>
      <p:sp>
        <p:nvSpPr>
          <p:cNvPr id="38" name="Textfeld 37"/>
          <p:cNvSpPr txBox="1"/>
          <p:nvPr/>
        </p:nvSpPr>
        <p:spPr>
          <a:xfrm>
            <a:off x="6767736" y="3861048"/>
            <a:ext cx="2376264" cy="707886"/>
          </a:xfrm>
          <a:prstGeom prst="rect">
            <a:avLst/>
          </a:prstGeom>
          <a:noFill/>
        </p:spPr>
        <p:txBody>
          <a:bodyPr wrap="square" rtlCol="0">
            <a:spAutoFit/>
          </a:bodyPr>
          <a:lstStyle/>
          <a:p>
            <a:r>
              <a:rPr lang="de-DE" sz="2000" b="1" dirty="0" smtClean="0">
                <a:solidFill>
                  <a:schemeClr val="tx2"/>
                </a:solidFill>
              </a:rPr>
              <a:t>… trinken kein Blut.</a:t>
            </a:r>
          </a:p>
        </p:txBody>
      </p:sp>
      <p:sp>
        <p:nvSpPr>
          <p:cNvPr id="44" name="Fußzeilenplatzhalter 3"/>
          <p:cNvSpPr txBox="1">
            <a:spLocks/>
          </p:cNvSpPr>
          <p:nvPr/>
        </p:nvSpPr>
        <p:spPr>
          <a:xfrm>
            <a:off x="1403648" y="6499320"/>
            <a:ext cx="6621375" cy="260460"/>
          </a:xfrm>
          <a:prstGeom prst="rect">
            <a:avLst/>
          </a:prstGeom>
        </p:spPr>
        <p:txBody>
          <a:bodyPr vert="horz" lIns="0" tIns="0" rIns="0" bIns="0" rtlCol="0" anchor="b" anchorCtr="0"/>
          <a:lstStyle/>
          <a:p>
            <a:pPr>
              <a:defRPr/>
            </a:pPr>
            <a:r>
              <a:rPr lang="de-DE" sz="1200" dirty="0" smtClean="0">
                <a:solidFill>
                  <a:schemeClr val="accent6"/>
                </a:solidFill>
                <a:latin typeface="Source Sans Pro" pitchFamily="34" charset="0"/>
                <a:ea typeface="ＭＳ Ｐゴシック" pitchFamily="34" charset="-128"/>
              </a:rPr>
              <a:t>Die Schönen der Nacht – kleine Flugakrobaten in großer Not</a:t>
            </a:r>
            <a:r>
              <a:rPr kumimoji="0" lang="de-DE" sz="1200" b="0" i="0" u="none" strike="noStrike" kern="1200" cap="none" spc="0" normalizeH="0" baseline="0" noProof="0" dirty="0" smtClean="0">
                <a:ln>
                  <a:noFill/>
                </a:ln>
                <a:solidFill>
                  <a:schemeClr val="accent6"/>
                </a:solidFill>
                <a:effectLst/>
                <a:uLnTx/>
                <a:uFillTx/>
                <a:latin typeface="Source Sans Pro" pitchFamily="34" charset="0"/>
                <a:ea typeface="ＭＳ Ｐゴシック" pitchFamily="34" charset="-128"/>
                <a:cs typeface="Source Sans Pro"/>
              </a:rPr>
              <a:t>		</a:t>
            </a:r>
            <a:r>
              <a:rPr lang="de-DE" sz="1200" dirty="0" smtClean="0">
                <a:solidFill>
                  <a:schemeClr val="accent6"/>
                </a:solidFill>
                <a:latin typeface="Source Sans Pro" pitchFamily="34" charset="0"/>
                <a:ea typeface="ＭＳ Ｐゴシック" pitchFamily="34" charset="-128"/>
              </a:rPr>
              <a:t> Teil I: </a:t>
            </a:r>
            <a:r>
              <a:rPr lang="de-DE" sz="1200" dirty="0" err="1" smtClean="0">
                <a:solidFill>
                  <a:schemeClr val="accent6"/>
                </a:solidFill>
                <a:latin typeface="Source Sans Pro" pitchFamily="34" charset="0"/>
                <a:ea typeface="ＭＳ Ｐゴシック" pitchFamily="34" charset="-128"/>
              </a:rPr>
              <a:t>BATologie</a:t>
            </a:r>
            <a:r>
              <a:rPr lang="de-DE" sz="1200" dirty="0" smtClean="0">
                <a:solidFill>
                  <a:schemeClr val="accent6"/>
                </a:solidFill>
                <a:latin typeface="Source Sans Pro" pitchFamily="34" charset="0"/>
                <a:ea typeface="ＭＳ Ｐゴシック" pitchFamily="34" charset="-128"/>
              </a:rPr>
              <a:t> </a:t>
            </a:r>
            <a:endParaRPr kumimoji="0" lang="de-DE" sz="1200" b="0" i="0" u="none" strike="noStrike" kern="1200" cap="none" spc="0" normalizeH="0" baseline="0" noProof="0" dirty="0">
              <a:ln>
                <a:noFill/>
              </a:ln>
              <a:solidFill>
                <a:schemeClr val="accent6"/>
              </a:solidFill>
              <a:effectLst/>
              <a:uLnTx/>
              <a:uFillTx/>
              <a:latin typeface="Source Sans Pro"/>
              <a:ea typeface="+mn-ea"/>
              <a:cs typeface="Source Sans Pro"/>
            </a:endParaRPr>
          </a:p>
        </p:txBody>
      </p:sp>
      <p:sp>
        <p:nvSpPr>
          <p:cNvPr id="45"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BATologie</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Fledermäuse…</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pic>
        <p:nvPicPr>
          <p:cNvPr id="17" name="Grafik 16" descr="Feldmaus_NABU_H.May.jpg"/>
          <p:cNvPicPr>
            <a:picLocks noChangeAspect="1"/>
          </p:cNvPicPr>
          <p:nvPr/>
        </p:nvPicPr>
        <p:blipFill>
          <a:blip r:embed="rId4" cstate="screen"/>
          <a:srcRect/>
          <a:stretch>
            <a:fillRect/>
          </a:stretch>
        </p:blipFill>
        <p:spPr>
          <a:xfrm flipH="1">
            <a:off x="251520" y="4221088"/>
            <a:ext cx="2664296" cy="2108967"/>
          </a:xfrm>
          <a:prstGeom prst="ellipse">
            <a:avLst/>
          </a:prstGeom>
        </p:spPr>
      </p:pic>
      <p:pic>
        <p:nvPicPr>
          <p:cNvPr id="19" name="Grafik 18" descr="Fotolia_Bruno-A_Cocktail_S.jpg"/>
          <p:cNvPicPr>
            <a:picLocks noChangeAspect="1"/>
          </p:cNvPicPr>
          <p:nvPr/>
        </p:nvPicPr>
        <p:blipFill>
          <a:blip r:embed="rId5" cstate="screen"/>
          <a:stretch>
            <a:fillRect/>
          </a:stretch>
        </p:blipFill>
        <p:spPr>
          <a:xfrm>
            <a:off x="6243157" y="1196752"/>
            <a:ext cx="2900843" cy="2100789"/>
          </a:xfrm>
          <a:prstGeom prst="ellipse">
            <a:avLst/>
          </a:prstGeom>
        </p:spPr>
      </p:pic>
      <p:sp>
        <p:nvSpPr>
          <p:cNvPr id="20" name="Rechteck 19"/>
          <p:cNvSpPr/>
          <p:nvPr/>
        </p:nvSpPr>
        <p:spPr>
          <a:xfrm>
            <a:off x="6804248" y="5805264"/>
            <a:ext cx="1584176" cy="3600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anim calcmode="lin" valueType="num">
                                      <p:cBhvr additive="base">
                                        <p:cTn id="1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xEl>
                                              <p:pRg st="0" end="0"/>
                                            </p:txEl>
                                          </p:spTgt>
                                        </p:tgtEl>
                                        <p:attrNameLst>
                                          <p:attrName>style.visibility</p:attrName>
                                        </p:attrNameLst>
                                      </p:cBhvr>
                                      <p:to>
                                        <p:strVal val="visible"/>
                                      </p:to>
                                    </p:set>
                                    <p:anim calcmode="lin" valueType="num">
                                      <p:cBhvr additive="base">
                                        <p:cTn id="2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P spid="3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1_Titel_Braunes Langohr_DSC_0268_Grimmberger.jpg"/>
          <p:cNvPicPr>
            <a:picLocks noChangeAspect="1"/>
          </p:cNvPicPr>
          <p:nvPr/>
        </p:nvPicPr>
        <p:blipFill>
          <a:blip r:embed="rId3" cstate="screen"/>
          <a:srcRect/>
          <a:stretch>
            <a:fillRect/>
          </a:stretch>
        </p:blipFill>
        <p:spPr>
          <a:xfrm flipH="1">
            <a:off x="0" y="0"/>
            <a:ext cx="9144000" cy="6498000"/>
          </a:xfrm>
          <a:prstGeom prst="rect">
            <a:avLst/>
          </a:prstGeom>
        </p:spPr>
      </p:pic>
      <p:sp>
        <p:nvSpPr>
          <p:cNvPr id="6" name="Foliennummernplatzhalter 5"/>
          <p:cNvSpPr>
            <a:spLocks noGrp="1"/>
          </p:cNvSpPr>
          <p:nvPr>
            <p:ph type="sldNum" sz="quarter" idx="16"/>
          </p:nvPr>
        </p:nvSpPr>
        <p:spPr>
          <a:prstGeom prst="rect">
            <a:avLst/>
          </a:prstGeom>
        </p:spPr>
        <p:txBody>
          <a:bodyPr/>
          <a:lstStyle/>
          <a:p>
            <a:pPr>
              <a:defRPr/>
            </a:pPr>
            <a:fld id="{16DE87B8-5C3C-4606-AB9D-7C401613B7F1}" type="slidenum">
              <a:rPr lang="de-DE" smtClean="0"/>
              <a:pPr>
                <a:defRPr/>
              </a:pPr>
              <a:t>5</a:t>
            </a:fld>
            <a:endParaRPr lang="de-DE"/>
          </a:p>
        </p:txBody>
      </p:sp>
      <p:sp>
        <p:nvSpPr>
          <p:cNvPr id="41" name="Textfeld 40"/>
          <p:cNvSpPr txBox="1"/>
          <p:nvPr/>
        </p:nvSpPr>
        <p:spPr>
          <a:xfrm>
            <a:off x="6228184" y="1628800"/>
            <a:ext cx="2520280" cy="707886"/>
          </a:xfrm>
          <a:prstGeom prst="rect">
            <a:avLst/>
          </a:prstGeom>
          <a:noFill/>
        </p:spPr>
        <p:txBody>
          <a:bodyPr wrap="square" rtlCol="0">
            <a:spAutoFit/>
          </a:bodyPr>
          <a:lstStyle/>
          <a:p>
            <a:r>
              <a:rPr lang="de-DE" sz="2000" b="1" dirty="0" smtClean="0">
                <a:solidFill>
                  <a:schemeClr val="bg1"/>
                </a:solidFill>
              </a:rPr>
              <a:t>… sehen mit ihren Ohren.</a:t>
            </a:r>
          </a:p>
        </p:txBody>
      </p:sp>
      <p:sp>
        <p:nvSpPr>
          <p:cNvPr id="44" name="Fußzeilenplatzhalter 3"/>
          <p:cNvSpPr txBox="1">
            <a:spLocks/>
          </p:cNvSpPr>
          <p:nvPr/>
        </p:nvSpPr>
        <p:spPr>
          <a:xfrm>
            <a:off x="1403648" y="6499320"/>
            <a:ext cx="6621375" cy="260460"/>
          </a:xfrm>
          <a:prstGeom prst="rect">
            <a:avLst/>
          </a:prstGeom>
        </p:spPr>
        <p:txBody>
          <a:bodyPr vert="horz" lIns="0" tIns="0" rIns="0" bIns="0" rtlCol="0" anchor="b" anchorCtr="0"/>
          <a:lstStyle/>
          <a:p>
            <a:pPr>
              <a:defRPr/>
            </a:pPr>
            <a:r>
              <a:rPr lang="de-DE" sz="1200" dirty="0" smtClean="0">
                <a:solidFill>
                  <a:schemeClr val="accent6"/>
                </a:solidFill>
                <a:latin typeface="Source Sans Pro" pitchFamily="34" charset="0"/>
                <a:ea typeface="ＭＳ Ｐゴシック" pitchFamily="34" charset="-128"/>
              </a:rPr>
              <a:t>Die Schönen der Nacht – kleine Flugakrobaten in großer Not</a:t>
            </a:r>
            <a:r>
              <a:rPr kumimoji="0" lang="de-DE" sz="1200" b="0" i="0" u="none" strike="noStrike" kern="1200" cap="none" spc="0" normalizeH="0" baseline="0" noProof="0" dirty="0" smtClean="0">
                <a:ln>
                  <a:noFill/>
                </a:ln>
                <a:solidFill>
                  <a:schemeClr val="accent6"/>
                </a:solidFill>
                <a:effectLst/>
                <a:uLnTx/>
                <a:uFillTx/>
                <a:latin typeface="Source Sans Pro" pitchFamily="34" charset="0"/>
                <a:ea typeface="ＭＳ Ｐゴシック" pitchFamily="34" charset="-128"/>
                <a:cs typeface="Source Sans Pro"/>
              </a:rPr>
              <a:t>		</a:t>
            </a:r>
            <a:r>
              <a:rPr lang="de-DE" sz="1200" dirty="0" smtClean="0">
                <a:solidFill>
                  <a:schemeClr val="accent6"/>
                </a:solidFill>
                <a:latin typeface="Source Sans Pro" pitchFamily="34" charset="0"/>
                <a:ea typeface="ＭＳ Ｐゴシック" pitchFamily="34" charset="-128"/>
              </a:rPr>
              <a:t> Teil I: </a:t>
            </a:r>
            <a:r>
              <a:rPr lang="de-DE" sz="1200" dirty="0" err="1" smtClean="0">
                <a:solidFill>
                  <a:schemeClr val="accent6"/>
                </a:solidFill>
                <a:latin typeface="Source Sans Pro" pitchFamily="34" charset="0"/>
                <a:ea typeface="ＭＳ Ｐゴシック" pitchFamily="34" charset="-128"/>
              </a:rPr>
              <a:t>BATologie</a:t>
            </a:r>
            <a:r>
              <a:rPr lang="de-DE" sz="1200" dirty="0" smtClean="0">
                <a:solidFill>
                  <a:schemeClr val="accent6"/>
                </a:solidFill>
                <a:latin typeface="Source Sans Pro" pitchFamily="34" charset="0"/>
                <a:ea typeface="ＭＳ Ｐゴシック" pitchFamily="34" charset="-128"/>
              </a:rPr>
              <a:t> </a:t>
            </a:r>
            <a:endParaRPr kumimoji="0" lang="de-DE" sz="1200" b="0" i="0" u="none" strike="noStrike" kern="1200" cap="none" spc="0" normalizeH="0" baseline="0" noProof="0" dirty="0">
              <a:ln>
                <a:noFill/>
              </a:ln>
              <a:solidFill>
                <a:schemeClr val="accent6"/>
              </a:solidFill>
              <a:effectLst/>
              <a:uLnTx/>
              <a:uFillTx/>
              <a:latin typeface="Source Sans Pro"/>
              <a:ea typeface="+mn-ea"/>
              <a:cs typeface="Source Sans Pro"/>
            </a:endParaRPr>
          </a:p>
        </p:txBody>
      </p:sp>
      <p:sp>
        <p:nvSpPr>
          <p:cNvPr id="45"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BATologie</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Fledermäuse…</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additive="base">
                                        <p:cTn id="7"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Große Hufeisennase.jpg"/>
          <p:cNvPicPr>
            <a:picLocks noChangeAspect="1"/>
          </p:cNvPicPr>
          <p:nvPr/>
        </p:nvPicPr>
        <p:blipFill>
          <a:blip r:embed="rId3" cstate="screen"/>
          <a:srcRect/>
          <a:stretch>
            <a:fillRect/>
          </a:stretch>
        </p:blipFill>
        <p:spPr>
          <a:xfrm>
            <a:off x="0" y="0"/>
            <a:ext cx="9144000" cy="6498000"/>
          </a:xfrm>
          <a:prstGeom prst="rect">
            <a:avLst/>
          </a:prstGeom>
        </p:spPr>
      </p:pic>
      <p:sp>
        <p:nvSpPr>
          <p:cNvPr id="6" name="Foliennummernplatzhalter 5"/>
          <p:cNvSpPr>
            <a:spLocks noGrp="1"/>
          </p:cNvSpPr>
          <p:nvPr>
            <p:ph type="sldNum" sz="quarter" idx="16"/>
          </p:nvPr>
        </p:nvSpPr>
        <p:spPr>
          <a:prstGeom prst="rect">
            <a:avLst/>
          </a:prstGeom>
        </p:spPr>
        <p:txBody>
          <a:bodyPr/>
          <a:lstStyle/>
          <a:p>
            <a:pPr>
              <a:defRPr/>
            </a:pPr>
            <a:fld id="{16DE87B8-5C3C-4606-AB9D-7C401613B7F1}" type="slidenum">
              <a:rPr lang="de-DE" smtClean="0"/>
              <a:pPr>
                <a:defRPr/>
              </a:pPr>
              <a:t>6</a:t>
            </a:fld>
            <a:endParaRPr lang="de-DE"/>
          </a:p>
        </p:txBody>
      </p:sp>
      <p:sp>
        <p:nvSpPr>
          <p:cNvPr id="42" name="Textfeld 41"/>
          <p:cNvSpPr txBox="1"/>
          <p:nvPr/>
        </p:nvSpPr>
        <p:spPr>
          <a:xfrm>
            <a:off x="683568" y="4653136"/>
            <a:ext cx="3168352" cy="707886"/>
          </a:xfrm>
          <a:prstGeom prst="rect">
            <a:avLst/>
          </a:prstGeom>
          <a:noFill/>
        </p:spPr>
        <p:txBody>
          <a:bodyPr wrap="square" rtlCol="0">
            <a:spAutoFit/>
          </a:bodyPr>
          <a:lstStyle/>
          <a:p>
            <a:r>
              <a:rPr lang="de-DE" sz="2000" b="1" dirty="0" smtClean="0">
                <a:solidFill>
                  <a:schemeClr val="bg1"/>
                </a:solidFill>
              </a:rPr>
              <a:t>… fliegen mit ihren Händen.</a:t>
            </a:r>
          </a:p>
        </p:txBody>
      </p:sp>
      <p:sp>
        <p:nvSpPr>
          <p:cNvPr id="44" name="Fußzeilenplatzhalter 3"/>
          <p:cNvSpPr txBox="1">
            <a:spLocks/>
          </p:cNvSpPr>
          <p:nvPr/>
        </p:nvSpPr>
        <p:spPr>
          <a:xfrm>
            <a:off x="1403648" y="6499320"/>
            <a:ext cx="6621375" cy="260460"/>
          </a:xfrm>
          <a:prstGeom prst="rect">
            <a:avLst/>
          </a:prstGeom>
        </p:spPr>
        <p:txBody>
          <a:bodyPr vert="horz" lIns="0" tIns="0" rIns="0" bIns="0" rtlCol="0" anchor="b" anchorCtr="0"/>
          <a:lstStyle/>
          <a:p>
            <a:pPr>
              <a:defRPr/>
            </a:pPr>
            <a:r>
              <a:rPr lang="de-DE" sz="1200" dirty="0" smtClean="0">
                <a:solidFill>
                  <a:schemeClr val="accent6"/>
                </a:solidFill>
                <a:latin typeface="Source Sans Pro" pitchFamily="34" charset="0"/>
                <a:ea typeface="ＭＳ Ｐゴシック" pitchFamily="34" charset="-128"/>
              </a:rPr>
              <a:t>Die Schönen der Nacht – kleine Flugakrobaten in großer Not</a:t>
            </a:r>
            <a:r>
              <a:rPr kumimoji="0" lang="de-DE" sz="1200" b="0" i="0" u="none" strike="noStrike" kern="1200" cap="none" spc="0" normalizeH="0" baseline="0" noProof="0" dirty="0" smtClean="0">
                <a:ln>
                  <a:noFill/>
                </a:ln>
                <a:solidFill>
                  <a:schemeClr val="accent6"/>
                </a:solidFill>
                <a:effectLst/>
                <a:uLnTx/>
                <a:uFillTx/>
                <a:latin typeface="Source Sans Pro" pitchFamily="34" charset="0"/>
                <a:ea typeface="ＭＳ Ｐゴシック" pitchFamily="34" charset="-128"/>
                <a:cs typeface="Source Sans Pro"/>
              </a:rPr>
              <a:t>		</a:t>
            </a:r>
            <a:r>
              <a:rPr lang="de-DE" sz="1200" dirty="0" smtClean="0">
                <a:solidFill>
                  <a:schemeClr val="accent6"/>
                </a:solidFill>
                <a:latin typeface="Source Sans Pro" pitchFamily="34" charset="0"/>
                <a:ea typeface="ＭＳ Ｐゴシック" pitchFamily="34" charset="-128"/>
              </a:rPr>
              <a:t> Teil I: </a:t>
            </a:r>
            <a:r>
              <a:rPr lang="de-DE" sz="1200" dirty="0" err="1" smtClean="0">
                <a:solidFill>
                  <a:schemeClr val="accent6"/>
                </a:solidFill>
                <a:latin typeface="Source Sans Pro" pitchFamily="34" charset="0"/>
                <a:ea typeface="ＭＳ Ｐゴシック" pitchFamily="34" charset="-128"/>
              </a:rPr>
              <a:t>BATologie</a:t>
            </a:r>
            <a:r>
              <a:rPr lang="de-DE" sz="1200" dirty="0" smtClean="0">
                <a:solidFill>
                  <a:schemeClr val="accent6"/>
                </a:solidFill>
                <a:latin typeface="Source Sans Pro" pitchFamily="34" charset="0"/>
                <a:ea typeface="ＭＳ Ｐゴシック" pitchFamily="34" charset="-128"/>
              </a:rPr>
              <a:t> </a:t>
            </a:r>
            <a:endParaRPr kumimoji="0" lang="de-DE" sz="1200" b="0" i="0" u="none" strike="noStrike" kern="1200" cap="none" spc="0" normalizeH="0" baseline="0" noProof="0" dirty="0">
              <a:ln>
                <a:noFill/>
              </a:ln>
              <a:solidFill>
                <a:schemeClr val="accent6"/>
              </a:solidFill>
              <a:effectLst/>
              <a:uLnTx/>
              <a:uFillTx/>
              <a:latin typeface="Source Sans Pro"/>
              <a:ea typeface="+mn-ea"/>
              <a:cs typeface="Source Sans Pro"/>
            </a:endParaRPr>
          </a:p>
        </p:txBody>
      </p:sp>
      <p:sp>
        <p:nvSpPr>
          <p:cNvPr id="45"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BATologie</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Fledermäuse…</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additive="base">
                                        <p:cTn id="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1_Titel_CS-IMG_3136.jpg"/>
          <p:cNvPicPr>
            <a:picLocks noChangeAspect="1"/>
          </p:cNvPicPr>
          <p:nvPr/>
        </p:nvPicPr>
        <p:blipFill>
          <a:blip r:embed="rId3" cstate="screen"/>
          <a:srcRect/>
          <a:stretch>
            <a:fillRect/>
          </a:stretch>
        </p:blipFill>
        <p:spPr>
          <a:xfrm>
            <a:off x="6300192" y="1081629"/>
            <a:ext cx="2843808" cy="2419379"/>
          </a:xfrm>
          <a:prstGeom prst="rect">
            <a:avLst/>
          </a:prstGeom>
        </p:spPr>
      </p:pic>
      <p:pic>
        <p:nvPicPr>
          <p:cNvPr id="15" name="Grafik 14" descr="Kugelschafter P1060927.JPG"/>
          <p:cNvPicPr>
            <a:picLocks noChangeAspect="1"/>
          </p:cNvPicPr>
          <p:nvPr/>
        </p:nvPicPr>
        <p:blipFill>
          <a:blip r:embed="rId4" cstate="screen"/>
          <a:srcRect/>
          <a:stretch>
            <a:fillRect/>
          </a:stretch>
        </p:blipFill>
        <p:spPr>
          <a:xfrm>
            <a:off x="6300193" y="3550618"/>
            <a:ext cx="2843808" cy="2947342"/>
          </a:xfrm>
          <a:prstGeom prst="rect">
            <a:avLst/>
          </a:prstGeom>
        </p:spPr>
      </p:pic>
      <p:pic>
        <p:nvPicPr>
          <p:cNvPr id="12" name="Grafik 11" descr="2016-06-20 Fledermaus-Jahreszyklus ohne Copyright V04.jpg"/>
          <p:cNvPicPr>
            <a:picLocks noChangeAspect="1"/>
          </p:cNvPicPr>
          <p:nvPr/>
        </p:nvPicPr>
        <p:blipFill>
          <a:blip r:embed="rId5" cstate="screen">
            <a:clrChange>
              <a:clrFrom>
                <a:srgbClr val="E4E2D5"/>
              </a:clrFrom>
              <a:clrTo>
                <a:srgbClr val="E4E2D5">
                  <a:alpha val="0"/>
                </a:srgbClr>
              </a:clrTo>
            </a:clrChange>
          </a:blip>
          <a:stretch>
            <a:fillRect/>
          </a:stretch>
        </p:blipFill>
        <p:spPr>
          <a:xfrm>
            <a:off x="-108520" y="737320"/>
            <a:ext cx="6120680" cy="6120680"/>
          </a:xfrm>
          <a:prstGeom prst="rect">
            <a:avLst/>
          </a:prstGeom>
        </p:spPr>
      </p:pic>
      <p:sp>
        <p:nvSpPr>
          <p:cNvPr id="5" name="Fußzeilenplatzhalter 4"/>
          <p:cNvSpPr>
            <a:spLocks noGrp="1"/>
          </p:cNvSpPr>
          <p:nvPr>
            <p:ph type="ftr" sz="quarter" idx="15"/>
          </p:nvPr>
        </p:nvSpPr>
        <p:spPr>
          <a:xfrm>
            <a:off x="1407009" y="6597985"/>
            <a:ext cx="4399200" cy="180000"/>
          </a:xfrm>
        </p:spPr>
        <p:txBody>
          <a:bodyPr/>
          <a:lstStyle/>
          <a:p>
            <a:r>
              <a:rPr lang="de-DE" dirty="0" smtClean="0">
                <a:latin typeface="Source Sans Pro" pitchFamily="34" charset="0"/>
                <a:ea typeface="ＭＳ Ｐゴシック" pitchFamily="34" charset="-128"/>
              </a:rPr>
              <a:t>Die Schönen der Nacht – kleine Flugakrobaten in großer Not</a:t>
            </a:r>
            <a:endParaRPr lang="de-DE" dirty="0"/>
          </a:p>
        </p:txBody>
      </p:sp>
      <p:sp>
        <p:nvSpPr>
          <p:cNvPr id="6" name="Foliennummernplatzhalter 5"/>
          <p:cNvSpPr>
            <a:spLocks noGrp="1"/>
          </p:cNvSpPr>
          <p:nvPr>
            <p:ph type="sldNum" sz="quarter" idx="16"/>
          </p:nvPr>
        </p:nvSpPr>
        <p:spPr/>
        <p:txBody>
          <a:bodyPr/>
          <a:lstStyle/>
          <a:p>
            <a:fld id="{16EFD5B1-68CB-4A29-8F6C-4D18DB05CB6D}" type="slidenum">
              <a:rPr lang="de-DE" smtClean="0"/>
              <a:pPr/>
              <a:t>7</a:t>
            </a:fld>
            <a:endParaRPr lang="de-DE"/>
          </a:p>
        </p:txBody>
      </p:sp>
      <p:sp>
        <p:nvSpPr>
          <p:cNvPr id="11" name="Fußzeilenplatzhalter 3"/>
          <p:cNvSpPr txBox="1">
            <a:spLocks/>
          </p:cNvSpPr>
          <p:nvPr/>
        </p:nvSpPr>
        <p:spPr>
          <a:xfrm>
            <a:off x="1407008" y="6517530"/>
            <a:ext cx="6621375" cy="260460"/>
          </a:xfrm>
          <a:prstGeom prst="rect">
            <a:avLst/>
          </a:prstGeom>
        </p:spPr>
        <p:txBody>
          <a:bodyPr vert="horz" lIns="0" tIns="0" rIns="0" bIns="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i="0" u="none" strike="noStrike" kern="1200" cap="none" spc="0" normalizeH="0" baseline="0" noProof="0" dirty="0" smtClean="0">
                <a:ln>
                  <a:noFill/>
                </a:ln>
                <a:solidFill>
                  <a:schemeClr val="accent6"/>
                </a:solidFill>
                <a:effectLst/>
                <a:uLnTx/>
                <a:uFillTx/>
                <a:latin typeface="Source Sans Pro" pitchFamily="34" charset="0"/>
                <a:ea typeface="ＭＳ Ｐゴシック" pitchFamily="34" charset="-128"/>
                <a:cs typeface="Source Sans Pro"/>
              </a:rPr>
              <a:t>						Teil I: </a:t>
            </a:r>
            <a:r>
              <a:rPr kumimoji="0" lang="de-DE" sz="1200" i="0" u="none" strike="noStrike" kern="1200" cap="none" spc="0" normalizeH="0" baseline="0" noProof="0" dirty="0" err="1" smtClean="0">
                <a:ln>
                  <a:noFill/>
                </a:ln>
                <a:solidFill>
                  <a:schemeClr val="accent6"/>
                </a:solidFill>
                <a:effectLst/>
                <a:uLnTx/>
                <a:uFillTx/>
                <a:latin typeface="Source Sans Pro" pitchFamily="34" charset="0"/>
                <a:ea typeface="ＭＳ Ｐゴシック" pitchFamily="34" charset="-128"/>
                <a:cs typeface="Source Sans Pro"/>
              </a:rPr>
              <a:t>BATologie</a:t>
            </a:r>
            <a:r>
              <a:rPr kumimoji="0" lang="de-DE" sz="1200" i="0" u="none" strike="noStrike" kern="1200" cap="none" spc="0" normalizeH="0" baseline="0" noProof="0" dirty="0" smtClean="0">
                <a:ln>
                  <a:noFill/>
                </a:ln>
                <a:solidFill>
                  <a:schemeClr val="accent6"/>
                </a:solidFill>
                <a:effectLst/>
                <a:uLnTx/>
                <a:uFillTx/>
                <a:latin typeface="Source Sans Pro" pitchFamily="34" charset="0"/>
                <a:ea typeface="ＭＳ Ｐゴシック" pitchFamily="34" charset="-128"/>
                <a:cs typeface="Source Sans Pro"/>
              </a:rPr>
              <a:t>     </a:t>
            </a:r>
            <a:endParaRPr kumimoji="0" lang="de-DE" sz="1200" i="0" u="none" strike="noStrike" kern="1200" cap="none" spc="0" normalizeH="0" baseline="0" noProof="0" dirty="0">
              <a:ln>
                <a:noFill/>
              </a:ln>
              <a:solidFill>
                <a:schemeClr val="accent6"/>
              </a:solidFill>
              <a:effectLst/>
              <a:uLnTx/>
              <a:uFillTx/>
              <a:latin typeface="Source Sans Pro"/>
              <a:ea typeface="+mn-ea"/>
              <a:cs typeface="Source Sans Pro"/>
            </a:endParaRPr>
          </a:p>
        </p:txBody>
      </p:sp>
      <p:sp>
        <p:nvSpPr>
          <p:cNvPr id="14"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BATologie</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Das Jahr der Fledermaus</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Graues_Langohr-bearbeitet.jpg"/>
          <p:cNvPicPr>
            <a:picLocks noChangeAspect="1"/>
          </p:cNvPicPr>
          <p:nvPr/>
        </p:nvPicPr>
        <p:blipFill>
          <a:blip r:embed="rId3" cstate="screen"/>
          <a:srcRect/>
          <a:stretch>
            <a:fillRect/>
          </a:stretch>
        </p:blipFill>
        <p:spPr>
          <a:xfrm rot="16200000">
            <a:off x="1680641" y="-1298056"/>
            <a:ext cx="5782719" cy="9144000"/>
          </a:xfrm>
          <a:prstGeom prst="rect">
            <a:avLst/>
          </a:prstGeom>
        </p:spPr>
      </p:pic>
      <p:sp>
        <p:nvSpPr>
          <p:cNvPr id="5" name="Foliennummernplatzhalter 4"/>
          <p:cNvSpPr>
            <a:spLocks noGrp="1"/>
          </p:cNvSpPr>
          <p:nvPr>
            <p:ph type="sldNum" sz="quarter" idx="16"/>
          </p:nvPr>
        </p:nvSpPr>
        <p:spPr/>
        <p:txBody>
          <a:bodyPr/>
          <a:lstStyle/>
          <a:p>
            <a:fld id="{9D26C6B8-7DF4-4F01-8878-A6272B56DAC3}" type="slidenum">
              <a:rPr lang="de-DE" smtClean="0"/>
              <a:pPr/>
              <a:t>8</a:t>
            </a:fld>
            <a:endParaRPr lang="de-DE"/>
          </a:p>
        </p:txBody>
      </p:sp>
      <p:sp>
        <p:nvSpPr>
          <p:cNvPr id="17"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BATdanger</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Gefährdung</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
        <p:nvSpPr>
          <p:cNvPr id="18" name="Fußzeilenplatzhalter 3"/>
          <p:cNvSpPr>
            <a:spLocks noGrp="1"/>
          </p:cNvSpPr>
          <p:nvPr>
            <p:ph type="ftr" sz="quarter" idx="4294967295"/>
          </p:nvPr>
        </p:nvSpPr>
        <p:spPr>
          <a:xfrm>
            <a:off x="1407008"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a:t>
            </a:r>
            <a:r>
              <a:rPr lang="de-DE" sz="1200" dirty="0" smtClean="0">
                <a:solidFill>
                  <a:schemeClr val="accent6"/>
                </a:solidFill>
                <a:latin typeface="Source Sans Pro" pitchFamily="34" charset="0"/>
                <a:ea typeface="ＭＳ Ｐゴシック" pitchFamily="34" charset="-128"/>
              </a:rPr>
              <a:t>	Teil II: </a:t>
            </a:r>
            <a:r>
              <a:rPr lang="de-DE" sz="1200" dirty="0" err="1" smtClean="0">
                <a:solidFill>
                  <a:schemeClr val="accent6"/>
                </a:solidFill>
                <a:latin typeface="Source Sans Pro" pitchFamily="34" charset="0"/>
                <a:ea typeface="ＭＳ Ｐゴシック" pitchFamily="34" charset="-128"/>
              </a:rPr>
              <a:t>BATdanger</a:t>
            </a:r>
            <a:endParaRPr lang="de-DE" sz="1200" dirty="0">
              <a:solidFill>
                <a:schemeClr val="accent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Wasserfledermaus-bearbeitet.jpg"/>
          <p:cNvPicPr>
            <a:picLocks noChangeAspect="1"/>
          </p:cNvPicPr>
          <p:nvPr/>
        </p:nvPicPr>
        <p:blipFill>
          <a:blip r:embed="rId3" cstate="screen"/>
          <a:srcRect/>
          <a:stretch>
            <a:fillRect/>
          </a:stretch>
        </p:blipFill>
        <p:spPr>
          <a:xfrm>
            <a:off x="179512" y="620688"/>
            <a:ext cx="7272808" cy="5779479"/>
          </a:xfrm>
          <a:prstGeom prst="rect">
            <a:avLst/>
          </a:prstGeom>
        </p:spPr>
      </p:pic>
      <p:sp>
        <p:nvSpPr>
          <p:cNvPr id="10" name="Fußzeilenplatzhalter 3"/>
          <p:cNvSpPr>
            <a:spLocks noGrp="1"/>
          </p:cNvSpPr>
          <p:nvPr>
            <p:ph type="ftr" sz="quarter" idx="11"/>
          </p:nvPr>
        </p:nvSpPr>
        <p:spPr>
          <a:xfrm>
            <a:off x="1407008" y="6537727"/>
            <a:ext cx="6549367" cy="237600"/>
          </a:xfrm>
          <a:prstGeom prst="rect">
            <a:avLst/>
          </a:prstGeom>
        </p:spPr>
        <p:txBody>
          <a:bodyPr/>
          <a:lstStyle/>
          <a:p>
            <a:r>
              <a:rPr lang="de-DE" dirty="0" smtClean="0">
                <a:latin typeface="Source Sans Pro" pitchFamily="34" charset="0"/>
                <a:ea typeface="ＭＳ Ｐゴシック" pitchFamily="34" charset="-128"/>
              </a:rPr>
              <a:t>Die Schönen der Nacht – kleine Flugakrobaten in großer Not</a:t>
            </a:r>
            <a:r>
              <a:rPr lang="de-DE" sz="1200" dirty="0" smtClean="0">
                <a:latin typeface="Source Sans Pro" pitchFamily="34" charset="0"/>
                <a:ea typeface="ＭＳ Ｐゴシック" pitchFamily="34" charset="-128"/>
              </a:rPr>
              <a:t>	</a:t>
            </a:r>
            <a:r>
              <a:rPr lang="de-DE" dirty="0" smtClean="0">
                <a:latin typeface="Source Sans Pro" pitchFamily="34" charset="0"/>
                <a:ea typeface="ＭＳ Ｐゴシック" pitchFamily="34" charset="-128"/>
              </a:rPr>
              <a:t> Teil II: </a:t>
            </a:r>
            <a:r>
              <a:rPr lang="de-DE" dirty="0" err="1" smtClean="0">
                <a:latin typeface="Source Sans Pro" pitchFamily="34" charset="0"/>
                <a:ea typeface="ＭＳ Ｐゴシック" pitchFamily="34" charset="-128"/>
              </a:rPr>
              <a:t>BATdanger</a:t>
            </a:r>
            <a:endParaRPr lang="de-DE" sz="1200" dirty="0"/>
          </a:p>
        </p:txBody>
      </p:sp>
      <p:sp>
        <p:nvSpPr>
          <p:cNvPr id="8" name="Foliennummernplatzhalter 7"/>
          <p:cNvSpPr>
            <a:spLocks noGrp="1"/>
          </p:cNvSpPr>
          <p:nvPr>
            <p:ph type="sldNum" sz="quarter" idx="12"/>
          </p:nvPr>
        </p:nvSpPr>
        <p:spPr>
          <a:prstGeom prst="rect">
            <a:avLst/>
          </a:prstGeom>
        </p:spPr>
        <p:txBody>
          <a:bodyPr/>
          <a:lstStyle/>
          <a:p>
            <a:pPr>
              <a:defRPr/>
            </a:pPr>
            <a:fld id="{07F70BB3-CD6F-4992-AE93-23700414ED48}" type="slidenum">
              <a:rPr lang="de-DE"/>
              <a:pPr>
                <a:defRPr/>
              </a:pPr>
              <a:t>9</a:t>
            </a:fld>
            <a:endParaRPr lang="de-DE"/>
          </a:p>
        </p:txBody>
      </p:sp>
      <p:sp>
        <p:nvSpPr>
          <p:cNvPr id="11" name="Titel 1"/>
          <p:cNvSpPr txBox="1">
            <a:spLocks/>
          </p:cNvSpPr>
          <p:nvPr/>
        </p:nvSpPr>
        <p:spPr>
          <a:xfrm>
            <a:off x="0" y="0"/>
            <a:ext cx="9144000" cy="1035050"/>
          </a:xfrm>
          <a:prstGeom prst="rect">
            <a:avLst/>
          </a:prstGeom>
          <a:solidFill>
            <a:srgbClr val="0068B4">
              <a:alpha val="60000"/>
            </a:srgb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3200" b="1" i="0" u="none" strike="noStrike" kern="1200" cap="none" spc="-100" normalizeH="0" baseline="0" noProof="0" dirty="0" smtClean="0">
              <a:ln>
                <a:noFill/>
              </a:ln>
              <a:solidFill>
                <a:schemeClr val="tx2"/>
              </a:solidFill>
              <a:effectLst/>
              <a:uLnTx/>
              <a:uFillTx/>
              <a:latin typeface="Source Sans Pro"/>
              <a:ea typeface="+mj-ea"/>
              <a:cs typeface="Source Sans Pr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II. </a:t>
            </a:r>
            <a:r>
              <a:rPr kumimoji="0" lang="de-DE" sz="3200" b="1" i="0" u="none" strike="noStrike" kern="1200" cap="none" spc="-100" normalizeH="0" baseline="0" noProof="0" dirty="0" err="1" smtClean="0">
                <a:ln>
                  <a:noFill/>
                </a:ln>
                <a:solidFill>
                  <a:schemeClr val="bg1"/>
                </a:solidFill>
                <a:effectLst/>
                <a:uLnTx/>
                <a:uFillTx/>
                <a:latin typeface="Source Sans Pro"/>
                <a:ea typeface="+mj-ea"/>
                <a:cs typeface="Source Sans Pro"/>
              </a:rPr>
              <a:t>BATdanger</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 Vergiftet</a:t>
            </a:r>
            <a:r>
              <a:rPr kumimoji="0" lang="de-DE" sz="3200" b="1" i="0" u="none" strike="noStrike" kern="1200" cap="none" spc="-100" normalizeH="0" noProof="0" dirty="0" smtClean="0">
                <a:ln>
                  <a:noFill/>
                </a:ln>
                <a:solidFill>
                  <a:schemeClr val="bg1"/>
                </a:solidFill>
                <a:effectLst/>
                <a:uLnTx/>
                <a:uFillTx/>
                <a:latin typeface="Source Sans Pro"/>
                <a:ea typeface="+mj-ea"/>
                <a:cs typeface="Source Sans Pro"/>
              </a:rPr>
              <a:t> &amp; h</a:t>
            </a:r>
            <a:r>
              <a:rPr kumimoji="0" lang="de-DE" sz="3200" b="1" i="0" u="none" strike="noStrike" kern="1200" cap="none" spc="-100" normalizeH="0" baseline="0" noProof="0" dirty="0" smtClean="0">
                <a:ln>
                  <a:noFill/>
                </a:ln>
                <a:solidFill>
                  <a:schemeClr val="bg1"/>
                </a:solidFill>
                <a:effectLst/>
                <a:uLnTx/>
                <a:uFillTx/>
                <a:latin typeface="Source Sans Pro"/>
                <a:ea typeface="+mj-ea"/>
                <a:cs typeface="Source Sans Pro"/>
              </a:rPr>
              <a:t>ungrig am Himmel</a:t>
            </a:r>
            <a:endParaRPr kumimoji="0" lang="de-DE" sz="3200" b="1" i="0" u="none" strike="noStrike" kern="1200" cap="none" spc="-100" normalizeH="0" baseline="0" noProof="0" dirty="0">
              <a:ln>
                <a:noFill/>
              </a:ln>
              <a:solidFill>
                <a:schemeClr val="bg1"/>
              </a:solidFill>
              <a:effectLst/>
              <a:uLnTx/>
              <a:uFillTx/>
              <a:latin typeface="Source Sans Pro"/>
              <a:ea typeface="+mj-ea"/>
              <a:cs typeface="Source Sans Pro"/>
            </a:endParaRPr>
          </a:p>
        </p:txBody>
      </p:sp>
      <p:sp>
        <p:nvSpPr>
          <p:cNvPr id="12" name="Rechteck 11"/>
          <p:cNvSpPr/>
          <p:nvPr/>
        </p:nvSpPr>
        <p:spPr>
          <a:xfrm>
            <a:off x="6084168" y="5085184"/>
            <a:ext cx="248376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Inhaltsplatzhalter 2"/>
          <p:cNvSpPr txBox="1">
            <a:spLocks/>
          </p:cNvSpPr>
          <p:nvPr/>
        </p:nvSpPr>
        <p:spPr bwMode="auto">
          <a:xfrm>
            <a:off x="4644008" y="4437112"/>
            <a:ext cx="4499992" cy="2016224"/>
          </a:xfrm>
          <a:prstGeom prst="rect">
            <a:avLst/>
          </a:prstGeom>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1200"/>
              </a:spcBef>
              <a:spcAft>
                <a:spcPts val="600"/>
              </a:spcAft>
              <a:buClr>
                <a:schemeClr val="tx2"/>
              </a:buClr>
              <a:buSzPct val="85000"/>
              <a:buFont typeface="Arial" pitchFamily="34" charset="0"/>
              <a:buNone/>
              <a:tabLst/>
              <a:defRPr/>
            </a:pPr>
            <a:r>
              <a:rPr lang="de-DE" altLang="en-US" sz="2000" b="1" dirty="0" smtClean="0">
                <a:solidFill>
                  <a:schemeClr val="tx2"/>
                </a:solidFill>
                <a:latin typeface="Source Sans Pro" pitchFamily="34" charset="0"/>
                <a:cs typeface="Source Sans Pro" pitchFamily="34" charset="0"/>
              </a:rPr>
              <a:t>mehr als </a:t>
            </a:r>
            <a:r>
              <a:rPr lang="de-DE" altLang="en-US" sz="9600" b="1" dirty="0" smtClean="0">
                <a:solidFill>
                  <a:schemeClr val="tx2"/>
                </a:solidFill>
                <a:latin typeface="Source Sans Pro" pitchFamily="34" charset="0"/>
                <a:cs typeface="Source Sans Pro" pitchFamily="34" charset="0"/>
              </a:rPr>
              <a:t>4.000</a:t>
            </a:r>
            <a:r>
              <a:rPr lang="de-DE" altLang="en-US" sz="2000" b="1" dirty="0" smtClean="0">
                <a:solidFill>
                  <a:schemeClr val="tx2"/>
                </a:solidFill>
                <a:latin typeface="Source Sans Pro" pitchFamily="34" charset="0"/>
                <a:cs typeface="Source Sans Pro" pitchFamily="34" charset="0"/>
              </a:rPr>
              <a:t> Mücken pro Nacht</a:t>
            </a:r>
          </a:p>
        </p:txBody>
      </p:sp>
      <p:sp>
        <p:nvSpPr>
          <p:cNvPr id="15" name="Rechteck 14"/>
          <p:cNvSpPr/>
          <p:nvPr/>
        </p:nvSpPr>
        <p:spPr>
          <a:xfrm>
            <a:off x="6948264" y="5805264"/>
            <a:ext cx="1584176" cy="3600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BU_PP_Vorlage">
  <a:themeElements>
    <a:clrScheme name="NABU Farben">
      <a:dk1>
        <a:srgbClr val="292934"/>
      </a:dk1>
      <a:lt1>
        <a:srgbClr val="FFFFFF"/>
      </a:lt1>
      <a:dk2>
        <a:srgbClr val="0068B4"/>
      </a:dk2>
      <a:lt2>
        <a:srgbClr val="E3E2D4"/>
      </a:lt2>
      <a:accent1>
        <a:srgbClr val="008143"/>
      </a:accent1>
      <a:accent2>
        <a:srgbClr val="76B828"/>
      </a:accent2>
      <a:accent3>
        <a:srgbClr val="DD042D"/>
      </a:accent3>
      <a:accent4>
        <a:srgbClr val="EF7C00"/>
      </a:accent4>
      <a:accent5>
        <a:srgbClr val="FFCC00"/>
      </a:accent5>
      <a:accent6>
        <a:srgbClr val="86846B"/>
      </a:accent6>
      <a:hlink>
        <a:srgbClr val="003560"/>
      </a:hlink>
      <a:folHlink>
        <a:srgbClr val="800080"/>
      </a:folHlink>
    </a:clrScheme>
    <a:fontScheme name="NABU-Schrift">
      <a:majorFont>
        <a:latin typeface="Source Sans Pro"/>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NABU_PP_Vorlage</Template>
  <TotalTime>0</TotalTime>
  <Words>3652</Words>
  <Application>Microsoft Office PowerPoint</Application>
  <PresentationFormat>Bildschirmpräsentation (4:3)</PresentationFormat>
  <Paragraphs>396</Paragraphs>
  <Slides>27</Slides>
  <Notes>27</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NABU_PP_Vorlage</vt:lpstr>
      <vt:lpstr>Die Schönen der Nacht</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BATteam-Kontakt im NABU</vt:lpstr>
      <vt:lpstr>Bildnachweise</vt:lpstr>
      <vt:lpstr>Bildnachweise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Startfolie Klassisch mit Storch</dc:title>
  <dc:creator>bbindig</dc:creator>
  <dc:description>Präsentationsvorlage | Office 2007</dc:description>
  <cp:lastModifiedBy>bbindig</cp:lastModifiedBy>
  <cp:revision>482</cp:revision>
  <dcterms:created xsi:type="dcterms:W3CDTF">2016-03-07T11:08:51Z</dcterms:created>
  <dcterms:modified xsi:type="dcterms:W3CDTF">2016-08-15T13:39:49Z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Build">
    <vt:lpwstr>001-000-002</vt:lpwstr>
  </property>
  <property fmtid="{D5CDD505-2E9C-101B-9397-08002B2CF9AE}" pid="4" name="Erstellt von">
    <vt:lpwstr>office network</vt:lpwstr>
  </property>
  <property fmtid="{D5CDD505-2E9C-101B-9397-08002B2CF9AE}" pid="5" name="Erstellt am">
    <vt:lpwstr>31.07.2013</vt:lpwstr>
  </property>
  <property fmtid="{D5CDD505-2E9C-101B-9397-08002B2CF9AE}" pid="6" name="Autor 1">
    <vt:lpwstr>clemens morfeld</vt:lpwstr>
  </property>
  <property fmtid="{D5CDD505-2E9C-101B-9397-08002B2CF9AE}" pid="7" name="Stand">
    <vt:lpwstr>11.09.2013</vt:lpwstr>
  </property>
</Properties>
</file>