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92" r:id="rId2"/>
    <p:sldId id="692" r:id="rId3"/>
    <p:sldId id="714" r:id="rId4"/>
    <p:sldId id="693" r:id="rId5"/>
    <p:sldId id="702" r:id="rId6"/>
    <p:sldId id="717" r:id="rId7"/>
    <p:sldId id="694" r:id="rId8"/>
    <p:sldId id="718" r:id="rId9"/>
    <p:sldId id="690" r:id="rId10"/>
    <p:sldId id="716" r:id="rId11"/>
    <p:sldId id="695" r:id="rId12"/>
    <p:sldId id="712" r:id="rId13"/>
    <p:sldId id="711" r:id="rId14"/>
    <p:sldId id="715" r:id="rId15"/>
    <p:sldId id="691" r:id="rId16"/>
  </p:sldIdLst>
  <p:sldSz cx="9144000" cy="6858000" type="screen4x3"/>
  <p:notesSz cx="9926638" cy="679767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 xmlns:p14="http://schemas.microsoft.com/office/powerpoint/2010/main">
        <p14:section name="Standardabschnitt" id="{6AD79390-8E01-4D29-B96E-90E9F0A39EB6}">
          <p14:sldIdLst>
            <p14:sldId id="492"/>
            <p14:sldId id="692"/>
            <p14:sldId id="714"/>
            <p14:sldId id="693"/>
            <p14:sldId id="702"/>
            <p14:sldId id="717"/>
            <p14:sldId id="694"/>
            <p14:sldId id="718"/>
            <p14:sldId id="690"/>
            <p14:sldId id="716"/>
            <p14:sldId id="695"/>
            <p14:sldId id="712"/>
            <p14:sldId id="711"/>
            <p14:sldId id="715"/>
            <p14:sldId id="691"/>
          </p14:sldIdLst>
        </p14:section>
      </p14:sectionLst>
    </p:ext>
    <p:ext uri="{EFAFB233-063F-42B5-8137-9DF3F51BA10A}">
      <p15:sldGuideLst xmlns:p15="http://schemas.microsoft.com/office/powerpoint/2012/main" xmlns="">
        <p15:guide id="1" orient="horz" pos="2251" userDrawn="1">
          <p15:clr>
            <a:srgbClr val="A4A3A4"/>
          </p15:clr>
        </p15:guide>
        <p15:guide id="2" pos="5602" userDrawn="1">
          <p15:clr>
            <a:srgbClr val="A4A3A4"/>
          </p15:clr>
        </p15:guide>
        <p15:guide id="3" orient="horz" pos="3521" userDrawn="1">
          <p15:clr>
            <a:srgbClr val="A4A3A4"/>
          </p15:clr>
        </p15:guide>
        <p15:guide id="4" pos="5284" userDrawn="1">
          <p15:clr>
            <a:srgbClr val="A4A3A4"/>
          </p15:clr>
        </p15:guide>
        <p15:guide id="5" pos="4241" userDrawn="1">
          <p15:clr>
            <a:srgbClr val="A4A3A4"/>
          </p15:clr>
        </p15:guide>
        <p15:guide id="6" pos="1429" userDrawn="1">
          <p15:clr>
            <a:srgbClr val="A4A3A4"/>
          </p15:clr>
        </p15:guide>
        <p15:guide id="7" pos="2880" userDrawn="1">
          <p15:clr>
            <a:srgbClr val="A4A3A4"/>
          </p15:clr>
        </p15:guide>
        <p15:guide id="8" orient="horz" pos="125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4"/>
    <a:srgbClr val="FAA600"/>
    <a:srgbClr val="FFD243"/>
    <a:srgbClr val="DAA600"/>
    <a:srgbClr val="D9D9FF"/>
    <a:srgbClr val="DCDCFA"/>
    <a:srgbClr val="C5C5FF"/>
    <a:srgbClr val="FF3300"/>
    <a:srgbClr val="BB9B91"/>
    <a:srgbClr val="CDCD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96649" autoAdjust="0"/>
  </p:normalViewPr>
  <p:slideViewPr>
    <p:cSldViewPr showGuides="1">
      <p:cViewPr varScale="1">
        <p:scale>
          <a:sx n="110" d="100"/>
          <a:sy n="110" d="100"/>
        </p:scale>
        <p:origin x="-1128" y="-84"/>
      </p:cViewPr>
      <p:guideLst>
        <p:guide orient="horz" pos="2251"/>
        <p:guide orient="horz" pos="3521"/>
        <p:guide orient="horz" pos="1253"/>
        <p:guide pos="5602"/>
        <p:guide pos="5284"/>
        <p:guide pos="4241"/>
        <p:guide pos="1429"/>
        <p:guide pos="2880"/>
      </p:guideLst>
    </p:cSldViewPr>
  </p:slideViewPr>
  <p:outlineViewPr>
    <p:cViewPr>
      <p:scale>
        <a:sx n="33" d="100"/>
        <a:sy n="33" d="100"/>
      </p:scale>
      <p:origin x="0" y="-18144"/>
    </p:cViewPr>
  </p:outlineViewPr>
  <p:notesTextViewPr>
    <p:cViewPr>
      <p:scale>
        <a:sx n="400" d="100"/>
        <a:sy n="400" d="100"/>
      </p:scale>
      <p:origin x="0" y="0"/>
    </p:cViewPr>
  </p:notesTextViewPr>
  <p:sorterViewPr>
    <p:cViewPr varScale="1">
      <p:scale>
        <a:sx n="1" d="1"/>
        <a:sy n="1" d="1"/>
      </p:scale>
      <p:origin x="0" y="0"/>
    </p:cViewPr>
  </p:sorterViewPr>
  <p:notesViewPr>
    <p:cSldViewPr showGuides="1">
      <p:cViewPr varScale="1">
        <p:scale>
          <a:sx n="76" d="100"/>
          <a:sy n="76" d="100"/>
        </p:scale>
        <p:origin x="231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1839" cy="340569"/>
          </a:xfrm>
          <a:prstGeom prst="rect">
            <a:avLst/>
          </a:prstGeom>
        </p:spPr>
        <p:txBody>
          <a:bodyPr vert="horz" lIns="88219" tIns="44110" rIns="88219" bIns="44110" rtlCol="0"/>
          <a:lstStyle>
            <a:lvl1pPr algn="l">
              <a:defRPr sz="1200"/>
            </a:lvl1pPr>
          </a:lstStyle>
          <a:p>
            <a:endParaRPr lang="de-DE"/>
          </a:p>
        </p:txBody>
      </p:sp>
      <p:sp>
        <p:nvSpPr>
          <p:cNvPr id="3" name="Datumsplatzhalter 2"/>
          <p:cNvSpPr>
            <a:spLocks noGrp="1"/>
          </p:cNvSpPr>
          <p:nvPr>
            <p:ph type="dt" sz="quarter" idx="1"/>
          </p:nvPr>
        </p:nvSpPr>
        <p:spPr>
          <a:xfrm>
            <a:off x="5622582" y="1"/>
            <a:ext cx="4301839" cy="340569"/>
          </a:xfrm>
          <a:prstGeom prst="rect">
            <a:avLst/>
          </a:prstGeom>
        </p:spPr>
        <p:txBody>
          <a:bodyPr vert="horz" lIns="88219" tIns="44110" rIns="88219" bIns="44110" rtlCol="0"/>
          <a:lstStyle>
            <a:lvl1pPr algn="r">
              <a:defRPr sz="1200"/>
            </a:lvl1pPr>
          </a:lstStyle>
          <a:p>
            <a:fld id="{422D420D-5CF5-4262-8EB8-5EE6745541E7}" type="datetimeFigureOut">
              <a:rPr lang="de-DE" smtClean="0"/>
              <a:pPr/>
              <a:t>14.03.2016</a:t>
            </a:fld>
            <a:endParaRPr lang="de-DE"/>
          </a:p>
        </p:txBody>
      </p:sp>
      <p:sp>
        <p:nvSpPr>
          <p:cNvPr id="4" name="Fußzeilenplatzhalter 3"/>
          <p:cNvSpPr>
            <a:spLocks noGrp="1"/>
          </p:cNvSpPr>
          <p:nvPr>
            <p:ph type="ftr" sz="quarter" idx="2"/>
          </p:nvPr>
        </p:nvSpPr>
        <p:spPr>
          <a:xfrm>
            <a:off x="0" y="6457107"/>
            <a:ext cx="4301839" cy="340569"/>
          </a:xfrm>
          <a:prstGeom prst="rect">
            <a:avLst/>
          </a:prstGeom>
        </p:spPr>
        <p:txBody>
          <a:bodyPr vert="horz" lIns="88219" tIns="44110" rIns="88219" bIns="44110" rtlCol="0" anchor="b"/>
          <a:lstStyle>
            <a:lvl1pPr algn="l">
              <a:defRPr sz="1200"/>
            </a:lvl1pPr>
          </a:lstStyle>
          <a:p>
            <a:endParaRPr lang="de-DE"/>
          </a:p>
        </p:txBody>
      </p:sp>
      <p:sp>
        <p:nvSpPr>
          <p:cNvPr id="5" name="Foliennummernplatzhalter 4"/>
          <p:cNvSpPr>
            <a:spLocks noGrp="1"/>
          </p:cNvSpPr>
          <p:nvPr>
            <p:ph type="sldNum" sz="quarter" idx="3"/>
          </p:nvPr>
        </p:nvSpPr>
        <p:spPr>
          <a:xfrm>
            <a:off x="5622582" y="6457107"/>
            <a:ext cx="4301839" cy="340569"/>
          </a:xfrm>
          <a:prstGeom prst="rect">
            <a:avLst/>
          </a:prstGeom>
        </p:spPr>
        <p:txBody>
          <a:bodyPr vert="horz" lIns="88219" tIns="44110" rIns="88219" bIns="44110" rtlCol="0" anchor="b"/>
          <a:lstStyle>
            <a:lvl1pPr algn="r">
              <a:defRPr sz="1200"/>
            </a:lvl1pPr>
          </a:lstStyle>
          <a:p>
            <a:fld id="{4C81F00F-A93D-4C2D-86A6-E69BA565D0E1}" type="slidenum">
              <a:rPr lang="de-DE" smtClean="0"/>
              <a:pPr/>
              <a:t>‹Nr.›</a:t>
            </a:fld>
            <a:endParaRPr lang="de-DE"/>
          </a:p>
        </p:txBody>
      </p:sp>
    </p:spTree>
    <p:extLst>
      <p:ext uri="{BB962C8B-B14F-4D97-AF65-F5344CB8AC3E}">
        <p14:creationId xmlns="" xmlns:p14="http://schemas.microsoft.com/office/powerpoint/2010/main" val="1675033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301839" cy="339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85" tIns="45392" rIns="90785" bIns="45392" numCol="1" anchor="t" anchorCtr="0" compatLnSpc="1">
            <a:prstTxWarp prst="textNoShape">
              <a:avLst/>
            </a:prstTxWarp>
          </a:bodyPr>
          <a:lstStyle>
            <a:lvl1pPr algn="l" defTabSz="905162" eaLnBrk="1" hangingPunct="1">
              <a:defRPr sz="1100"/>
            </a:lvl1pPr>
          </a:lstStyle>
          <a:p>
            <a:pPr>
              <a:defRPr/>
            </a:pPr>
            <a:endParaRPr lang="de-DE"/>
          </a:p>
        </p:txBody>
      </p:sp>
      <p:sp>
        <p:nvSpPr>
          <p:cNvPr id="65539" name="Rectangle 3"/>
          <p:cNvSpPr>
            <a:spLocks noGrp="1" noChangeArrowheads="1"/>
          </p:cNvSpPr>
          <p:nvPr>
            <p:ph type="dt" idx="1"/>
          </p:nvPr>
        </p:nvSpPr>
        <p:spPr bwMode="auto">
          <a:xfrm>
            <a:off x="5624800" y="0"/>
            <a:ext cx="4299620" cy="339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85" tIns="45392" rIns="90785" bIns="45392" numCol="1" anchor="t" anchorCtr="0" compatLnSpc="1">
            <a:prstTxWarp prst="textNoShape">
              <a:avLst/>
            </a:prstTxWarp>
          </a:bodyPr>
          <a:lstStyle>
            <a:lvl1pPr algn="r" defTabSz="905162" eaLnBrk="1" hangingPunct="1">
              <a:defRPr sz="1100"/>
            </a:lvl1pPr>
          </a:lstStyle>
          <a:p>
            <a:pPr>
              <a:defRPr/>
            </a:pPr>
            <a:endParaRPr lang="de-DE"/>
          </a:p>
        </p:txBody>
      </p:sp>
      <p:sp>
        <p:nvSpPr>
          <p:cNvPr id="2052" name="Rectangle 4"/>
          <p:cNvSpPr>
            <a:spLocks noGrp="1" noRot="1" noChangeAspect="1" noChangeArrowheads="1" noTextEdit="1"/>
          </p:cNvSpPr>
          <p:nvPr>
            <p:ph type="sldImg" idx="2"/>
          </p:nvPr>
        </p:nvSpPr>
        <p:spPr bwMode="auto">
          <a:xfrm>
            <a:off x="3270250" y="511175"/>
            <a:ext cx="3394075" cy="25463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5541" name="Rectangle 5"/>
          <p:cNvSpPr>
            <a:spLocks noGrp="1" noChangeArrowheads="1"/>
          </p:cNvSpPr>
          <p:nvPr>
            <p:ph type="body" sz="quarter" idx="3"/>
          </p:nvPr>
        </p:nvSpPr>
        <p:spPr bwMode="auto">
          <a:xfrm>
            <a:off x="992221" y="3227500"/>
            <a:ext cx="7942198" cy="3058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85" tIns="45392" rIns="90785" bIns="4539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5542" name="Rectangle 6"/>
          <p:cNvSpPr>
            <a:spLocks noGrp="1" noChangeArrowheads="1"/>
          </p:cNvSpPr>
          <p:nvPr>
            <p:ph type="ftr" sz="quarter" idx="4"/>
          </p:nvPr>
        </p:nvSpPr>
        <p:spPr bwMode="auto">
          <a:xfrm>
            <a:off x="0" y="6456052"/>
            <a:ext cx="4301839" cy="340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85" tIns="45392" rIns="90785" bIns="45392" numCol="1" anchor="b" anchorCtr="0" compatLnSpc="1">
            <a:prstTxWarp prst="textNoShape">
              <a:avLst/>
            </a:prstTxWarp>
          </a:bodyPr>
          <a:lstStyle>
            <a:lvl1pPr algn="l" defTabSz="905162" eaLnBrk="1" hangingPunct="1">
              <a:defRPr sz="1100"/>
            </a:lvl1pPr>
          </a:lstStyle>
          <a:p>
            <a:pPr>
              <a:defRPr/>
            </a:pPr>
            <a:endParaRPr lang="de-DE"/>
          </a:p>
        </p:txBody>
      </p:sp>
      <p:sp>
        <p:nvSpPr>
          <p:cNvPr id="65543" name="Rectangle 7"/>
          <p:cNvSpPr>
            <a:spLocks noGrp="1" noChangeArrowheads="1"/>
          </p:cNvSpPr>
          <p:nvPr>
            <p:ph type="sldNum" sz="quarter" idx="5"/>
          </p:nvPr>
        </p:nvSpPr>
        <p:spPr bwMode="auto">
          <a:xfrm>
            <a:off x="5624800" y="6456052"/>
            <a:ext cx="4299620" cy="340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85" tIns="45392" rIns="90785" bIns="45392" numCol="1" anchor="b" anchorCtr="0" compatLnSpc="1">
            <a:prstTxWarp prst="textNoShape">
              <a:avLst/>
            </a:prstTxWarp>
          </a:bodyPr>
          <a:lstStyle>
            <a:lvl1pPr algn="r" defTabSz="905162" eaLnBrk="1" hangingPunct="1">
              <a:defRPr sz="1100"/>
            </a:lvl1pPr>
          </a:lstStyle>
          <a:p>
            <a:pPr>
              <a:defRPr/>
            </a:pPr>
            <a:fld id="{BB6B8B5D-53BE-48DB-9AAD-AFA86947E196}" type="slidenum">
              <a:rPr lang="de-DE"/>
              <a:pPr>
                <a:defRPr/>
              </a:pPr>
              <a:t>‹Nr.›</a:t>
            </a:fld>
            <a:endParaRPr lang="de-DE"/>
          </a:p>
        </p:txBody>
      </p:sp>
    </p:spTree>
    <p:extLst>
      <p:ext uri="{BB962C8B-B14F-4D97-AF65-F5344CB8AC3E}">
        <p14:creationId xmlns="" xmlns:p14="http://schemas.microsoft.com/office/powerpoint/2010/main" val="198218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05162">
              <a:defRPr>
                <a:solidFill>
                  <a:schemeClr val="tx1"/>
                </a:solidFill>
                <a:latin typeface="Arial" panose="020B0604020202020204" pitchFamily="34" charset="0"/>
              </a:defRPr>
            </a:lvl1pPr>
            <a:lvl2pPr marL="716778" indent="-275684" defTabSz="905162">
              <a:defRPr>
                <a:solidFill>
                  <a:schemeClr val="tx1"/>
                </a:solidFill>
                <a:latin typeface="Arial" panose="020B0604020202020204" pitchFamily="34" charset="0"/>
              </a:defRPr>
            </a:lvl2pPr>
            <a:lvl3pPr marL="1102735" indent="-220547" defTabSz="905162">
              <a:defRPr>
                <a:solidFill>
                  <a:schemeClr val="tx1"/>
                </a:solidFill>
                <a:latin typeface="Arial" panose="020B0604020202020204" pitchFamily="34" charset="0"/>
              </a:defRPr>
            </a:lvl3pPr>
            <a:lvl4pPr marL="1543830" indent="-220547" defTabSz="905162">
              <a:defRPr>
                <a:solidFill>
                  <a:schemeClr val="tx1"/>
                </a:solidFill>
                <a:latin typeface="Arial" panose="020B0604020202020204" pitchFamily="34" charset="0"/>
              </a:defRPr>
            </a:lvl4pPr>
            <a:lvl5pPr marL="1984924" indent="-220547" defTabSz="905162">
              <a:defRPr>
                <a:solidFill>
                  <a:schemeClr val="tx1"/>
                </a:solidFill>
                <a:latin typeface="Arial" panose="020B0604020202020204" pitchFamily="34" charset="0"/>
              </a:defRPr>
            </a:lvl5pPr>
            <a:lvl6pPr marL="2426018" indent="-220547" defTabSz="905162" eaLnBrk="0" fontAlgn="base" hangingPunct="0">
              <a:spcBef>
                <a:spcPct val="0"/>
              </a:spcBef>
              <a:spcAft>
                <a:spcPct val="0"/>
              </a:spcAft>
              <a:defRPr>
                <a:solidFill>
                  <a:schemeClr val="tx1"/>
                </a:solidFill>
                <a:latin typeface="Arial" panose="020B0604020202020204" pitchFamily="34" charset="0"/>
              </a:defRPr>
            </a:lvl6pPr>
            <a:lvl7pPr marL="2867112" indent="-220547" defTabSz="905162" eaLnBrk="0" fontAlgn="base" hangingPunct="0">
              <a:spcBef>
                <a:spcPct val="0"/>
              </a:spcBef>
              <a:spcAft>
                <a:spcPct val="0"/>
              </a:spcAft>
              <a:defRPr>
                <a:solidFill>
                  <a:schemeClr val="tx1"/>
                </a:solidFill>
                <a:latin typeface="Arial" panose="020B0604020202020204" pitchFamily="34" charset="0"/>
              </a:defRPr>
            </a:lvl7pPr>
            <a:lvl8pPr marL="3308206" indent="-220547" defTabSz="905162" eaLnBrk="0" fontAlgn="base" hangingPunct="0">
              <a:spcBef>
                <a:spcPct val="0"/>
              </a:spcBef>
              <a:spcAft>
                <a:spcPct val="0"/>
              </a:spcAft>
              <a:defRPr>
                <a:solidFill>
                  <a:schemeClr val="tx1"/>
                </a:solidFill>
                <a:latin typeface="Arial" panose="020B0604020202020204" pitchFamily="34" charset="0"/>
              </a:defRPr>
            </a:lvl8pPr>
            <a:lvl9pPr marL="3749301" indent="-220547" defTabSz="905162" eaLnBrk="0" fontAlgn="base" hangingPunct="0">
              <a:spcBef>
                <a:spcPct val="0"/>
              </a:spcBef>
              <a:spcAft>
                <a:spcPct val="0"/>
              </a:spcAft>
              <a:defRPr>
                <a:solidFill>
                  <a:schemeClr val="tx1"/>
                </a:solidFill>
                <a:latin typeface="Arial" panose="020B0604020202020204" pitchFamily="34" charset="0"/>
              </a:defRPr>
            </a:lvl9pPr>
          </a:lstStyle>
          <a:p>
            <a:fld id="{E342C0EF-813F-41BD-BBA0-94CF91F9ABB8}" type="slidenum">
              <a:rPr lang="de-DE" smtClean="0"/>
              <a:pPr/>
              <a:t>1</a:t>
            </a:fld>
            <a:endParaRPr lang="de-DE" smtClean="0"/>
          </a:p>
        </p:txBody>
      </p:sp>
      <p:sp>
        <p:nvSpPr>
          <p:cNvPr id="4099" name="Rectangle 2"/>
          <p:cNvSpPr>
            <a:spLocks noGrp="1" noRot="1" noChangeAspect="1" noChangeArrowheads="1" noTextEdit="1"/>
          </p:cNvSpPr>
          <p:nvPr>
            <p:ph type="sldImg"/>
          </p:nvPr>
        </p:nvSpPr>
        <p:spPr>
          <a:xfrm>
            <a:off x="3268663" y="508000"/>
            <a:ext cx="3398837" cy="2549525"/>
          </a:xfrm>
          <a:ln/>
        </p:spPr>
      </p:sp>
      <p:sp>
        <p:nvSpPr>
          <p:cNvPr id="4100" name="Rectangle 3"/>
          <p:cNvSpPr>
            <a:spLocks noGrp="1" noChangeArrowheads="1"/>
          </p:cNvSpPr>
          <p:nvPr>
            <p:ph type="body" idx="1"/>
          </p:nvPr>
        </p:nvSpPr>
        <p:spPr>
          <a:xfrm>
            <a:off x="992221" y="3227500"/>
            <a:ext cx="7942198" cy="3060904"/>
          </a:xfrm>
          <a:noFill/>
        </p:spPr>
        <p:txBody>
          <a:bodyPr/>
          <a:lstStyle/>
          <a:p>
            <a:pPr eaLnBrk="1" hangingPunct="1"/>
            <a:endParaRPr lang="de-DE" dirty="0" smtClean="0"/>
          </a:p>
        </p:txBody>
      </p:sp>
    </p:spTree>
    <p:extLst>
      <p:ext uri="{BB962C8B-B14F-4D97-AF65-F5344CB8AC3E}">
        <p14:creationId xmlns="" xmlns:p14="http://schemas.microsoft.com/office/powerpoint/2010/main" val="30918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276A9482-5F8E-4712-94C3-EAD6C2277D22}" type="slidenum">
              <a:rPr lang="de-DE"/>
              <a:pPr>
                <a:defRPr/>
              </a:pPr>
              <a:t>‹Nr.›</a:t>
            </a:fld>
            <a:endParaRPr lang="de-DE"/>
          </a:p>
        </p:txBody>
      </p:sp>
    </p:spTree>
    <p:extLst>
      <p:ext uri="{BB962C8B-B14F-4D97-AF65-F5344CB8AC3E}">
        <p14:creationId xmlns="" xmlns:p14="http://schemas.microsoft.com/office/powerpoint/2010/main" val="9679186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547813" y="179388"/>
            <a:ext cx="7596187" cy="490537"/>
          </a:xfrm>
        </p:spPr>
        <p:txBody>
          <a:bodyPr/>
          <a:lstStyle>
            <a:lvl1pPr>
              <a:defRPr>
                <a:effectLst/>
              </a:defRPr>
            </a:lvl1pPr>
          </a:lstStyle>
          <a:p>
            <a:r>
              <a:rPr lang="de-DE" smtClean="0"/>
              <a:t>Titelmasterformat durch Klicken bearbeiten</a:t>
            </a:r>
            <a:endParaRPr lang="de-DE"/>
          </a:p>
        </p:txBody>
      </p:sp>
      <p:sp>
        <p:nvSpPr>
          <p:cNvPr id="3" name="SmartArt-Platzhalter 2"/>
          <p:cNvSpPr>
            <a:spLocks noGrp="1"/>
          </p:cNvSpPr>
          <p:nvPr>
            <p:ph type="dgm" idx="1"/>
          </p:nvPr>
        </p:nvSpPr>
        <p:spPr>
          <a:xfrm>
            <a:off x="160338" y="1123950"/>
            <a:ext cx="8569325" cy="4968875"/>
          </a:xfrm>
        </p:spPr>
        <p:txBody>
          <a:bodyPr/>
          <a:lstStyle/>
          <a:p>
            <a:pPr lvl="0"/>
            <a:endParaRPr lang="de-DE"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4EAC1D4-316C-41A4-8028-3C2FB7782AFE}" type="slidenum">
              <a:rPr lang="de-DE"/>
              <a:pPr>
                <a:defRPr/>
              </a:pPr>
              <a:t>‹Nr.›</a:t>
            </a:fld>
            <a:endParaRPr lang="de-DE"/>
          </a:p>
        </p:txBody>
      </p:sp>
    </p:spTree>
    <p:extLst>
      <p:ext uri="{BB962C8B-B14F-4D97-AF65-F5344CB8AC3E}">
        <p14:creationId xmlns="" xmlns:p14="http://schemas.microsoft.com/office/powerpoint/2010/main" val="17577792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u="none">
                <a:effectLst/>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fld id="{B21710DA-CABD-42E8-A1D4-046DF5129AE1}" type="slidenum">
              <a:rPr lang="de-DE"/>
              <a:pPr>
                <a:defRPr/>
              </a:pPr>
              <a:t>‹Nr.›</a:t>
            </a:fld>
            <a:endParaRPr lang="de-DE" dirty="0"/>
          </a:p>
        </p:txBody>
      </p:sp>
    </p:spTree>
    <p:extLst>
      <p:ext uri="{BB962C8B-B14F-4D97-AF65-F5344CB8AC3E}">
        <p14:creationId xmlns="" xmlns:p14="http://schemas.microsoft.com/office/powerpoint/2010/main" val="28586746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15040EB7-403B-43DB-908B-616690C5FE99}" type="slidenum">
              <a:rPr lang="de-DE"/>
              <a:pPr>
                <a:defRPr/>
              </a:pPr>
              <a:t>‹Nr.›</a:t>
            </a:fld>
            <a:endParaRPr lang="de-DE"/>
          </a:p>
        </p:txBody>
      </p:sp>
    </p:spTree>
    <p:extLst>
      <p:ext uri="{BB962C8B-B14F-4D97-AF65-F5344CB8AC3E}">
        <p14:creationId xmlns="" xmlns:p14="http://schemas.microsoft.com/office/powerpoint/2010/main" val="2759326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effectLst/>
              </a:defRPr>
            </a:lvl1pPr>
          </a:lstStyle>
          <a:p>
            <a:r>
              <a:rPr lang="de-DE" smtClean="0"/>
              <a:t>Titelmasterformat durch Klicken bearbeiten</a:t>
            </a:r>
            <a:endParaRPr lang="de-DE"/>
          </a:p>
        </p:txBody>
      </p:sp>
      <p:sp>
        <p:nvSpPr>
          <p:cNvPr id="3" name="Inhaltsplatzhalter 2"/>
          <p:cNvSpPr>
            <a:spLocks noGrp="1"/>
          </p:cNvSpPr>
          <p:nvPr>
            <p:ph sz="half" idx="1"/>
          </p:nvPr>
        </p:nvSpPr>
        <p:spPr>
          <a:xfrm>
            <a:off x="160338" y="1123950"/>
            <a:ext cx="4208462" cy="4968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21200" y="1123950"/>
            <a:ext cx="4208463" cy="4968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E3C32063-06D4-4783-AF0E-BF5B16794489}" type="slidenum">
              <a:rPr lang="de-DE"/>
              <a:pPr>
                <a:defRPr/>
              </a:pPr>
              <a:t>‹Nr.›</a:t>
            </a:fld>
            <a:endParaRPr lang="de-DE"/>
          </a:p>
        </p:txBody>
      </p:sp>
    </p:spTree>
    <p:extLst>
      <p:ext uri="{BB962C8B-B14F-4D97-AF65-F5344CB8AC3E}">
        <p14:creationId xmlns="" xmlns:p14="http://schemas.microsoft.com/office/powerpoint/2010/main" val="23483005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effectLst/>
              </a:defRPr>
            </a:lvl1p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C6FF7B18-3237-4689-810F-79678B6A9903}" type="slidenum">
              <a:rPr lang="de-DE"/>
              <a:pPr>
                <a:defRPr/>
              </a:pPr>
              <a:t>‹Nr.›</a:t>
            </a:fld>
            <a:endParaRPr lang="de-DE"/>
          </a:p>
        </p:txBody>
      </p:sp>
    </p:spTree>
    <p:extLst>
      <p:ext uri="{BB962C8B-B14F-4D97-AF65-F5344CB8AC3E}">
        <p14:creationId xmlns="" xmlns:p14="http://schemas.microsoft.com/office/powerpoint/2010/main" val="686503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effectLst/>
              </a:defRPr>
            </a:lvl1p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0CE1D06-96CD-49AE-93E8-691180764761}" type="slidenum">
              <a:rPr lang="de-DE"/>
              <a:pPr>
                <a:defRPr/>
              </a:pPr>
              <a:t>‹Nr.›</a:t>
            </a:fld>
            <a:endParaRPr lang="de-DE"/>
          </a:p>
        </p:txBody>
      </p:sp>
    </p:spTree>
    <p:extLst>
      <p:ext uri="{BB962C8B-B14F-4D97-AF65-F5344CB8AC3E}">
        <p14:creationId xmlns="" xmlns:p14="http://schemas.microsoft.com/office/powerpoint/2010/main" val="1796662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9275" y="179388"/>
            <a:ext cx="2244725" cy="5913437"/>
          </a:xfrm>
        </p:spPr>
        <p:txBody>
          <a:bodyPr vert="eaVert"/>
          <a:lstStyle>
            <a:lvl1pPr>
              <a:defRPr>
                <a:effectLst/>
              </a:defRPr>
            </a:lvl1p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60338" y="179388"/>
            <a:ext cx="6586537" cy="59134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D9A6FFD8-E61A-407B-B534-AE4C7E20BEF8}" type="slidenum">
              <a:rPr lang="de-DE"/>
              <a:pPr>
                <a:defRPr/>
              </a:pPr>
              <a:t>‹Nr.›</a:t>
            </a:fld>
            <a:endParaRPr lang="de-DE"/>
          </a:p>
        </p:txBody>
      </p:sp>
    </p:spTree>
    <p:extLst>
      <p:ext uri="{BB962C8B-B14F-4D97-AF65-F5344CB8AC3E}">
        <p14:creationId xmlns="" xmlns:p14="http://schemas.microsoft.com/office/powerpoint/2010/main" val="586766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547813" y="179388"/>
            <a:ext cx="7596187" cy="490537"/>
          </a:xfrm>
        </p:spPr>
        <p:txBody>
          <a:bodyPr/>
          <a:lstStyle>
            <a:lvl1pPr>
              <a:defRPr>
                <a:effectLst/>
              </a:defRPr>
            </a:lvl1pPr>
          </a:lstStyle>
          <a:p>
            <a:r>
              <a:rPr lang="de-DE" smtClean="0"/>
              <a:t>Titelmasterformat durch Klicken bearbeiten</a:t>
            </a:r>
            <a:endParaRPr lang="de-DE"/>
          </a:p>
        </p:txBody>
      </p:sp>
      <p:sp>
        <p:nvSpPr>
          <p:cNvPr id="3" name="Tabellenplatzhalter 2"/>
          <p:cNvSpPr>
            <a:spLocks noGrp="1"/>
          </p:cNvSpPr>
          <p:nvPr>
            <p:ph type="tbl" idx="1"/>
          </p:nvPr>
        </p:nvSpPr>
        <p:spPr>
          <a:xfrm>
            <a:off x="160338" y="1123950"/>
            <a:ext cx="8569325" cy="4968875"/>
          </a:xfrm>
        </p:spPr>
        <p:txBody>
          <a:bodyPr/>
          <a:lstStyle/>
          <a:p>
            <a:pPr lvl="0"/>
            <a:endParaRPr lang="de-DE"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2EDD20E-2F1A-4D2E-AB43-F4A9C23A1688}" type="slidenum">
              <a:rPr lang="de-DE"/>
              <a:pPr>
                <a:defRPr/>
              </a:pPr>
              <a:t>‹Nr.›</a:t>
            </a:fld>
            <a:endParaRPr lang="de-DE"/>
          </a:p>
        </p:txBody>
      </p:sp>
    </p:spTree>
    <p:extLst>
      <p:ext uri="{BB962C8B-B14F-4D97-AF65-F5344CB8AC3E}">
        <p14:creationId xmlns="" xmlns:p14="http://schemas.microsoft.com/office/powerpoint/2010/main" val="1943172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547813" y="179388"/>
            <a:ext cx="7596187" cy="490537"/>
          </a:xfrm>
        </p:spPr>
        <p:txBody>
          <a:bodyPr/>
          <a:lstStyle>
            <a:lvl1pPr>
              <a:defRPr>
                <a:effectLst/>
              </a:defRPr>
            </a:lvl1pPr>
          </a:lstStyle>
          <a:p>
            <a:r>
              <a:rPr lang="de-DE" smtClean="0"/>
              <a:t>Titelmasterformat durch Klicken bearbeiten</a:t>
            </a:r>
            <a:endParaRPr lang="de-DE"/>
          </a:p>
        </p:txBody>
      </p:sp>
      <p:sp>
        <p:nvSpPr>
          <p:cNvPr id="3" name="Diagrammplatzhalter 2"/>
          <p:cNvSpPr>
            <a:spLocks noGrp="1"/>
          </p:cNvSpPr>
          <p:nvPr>
            <p:ph type="chart" idx="1"/>
          </p:nvPr>
        </p:nvSpPr>
        <p:spPr>
          <a:xfrm>
            <a:off x="160338" y="1123950"/>
            <a:ext cx="8569325" cy="4968875"/>
          </a:xfrm>
        </p:spPr>
        <p:txBody>
          <a:bodyPr/>
          <a:lstStyle/>
          <a:p>
            <a:pPr lvl="0"/>
            <a:endParaRPr lang="de-DE"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E36F82BD-CCBC-4C55-A331-4A28EE2FD8E1}" type="slidenum">
              <a:rPr lang="de-DE"/>
              <a:pPr>
                <a:defRPr/>
              </a:pPr>
              <a:t>‹Nr.›</a:t>
            </a:fld>
            <a:endParaRPr lang="de-DE"/>
          </a:p>
        </p:txBody>
      </p:sp>
    </p:spTree>
    <p:extLst>
      <p:ext uri="{BB962C8B-B14F-4D97-AF65-F5344CB8AC3E}">
        <p14:creationId xmlns="" xmlns:p14="http://schemas.microsoft.com/office/powerpoint/2010/main" val="1900203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3924300" y="0"/>
            <a:ext cx="5222875" cy="792163"/>
          </a:xfrm>
          <a:prstGeom prst="rect">
            <a:avLst/>
          </a:prstGeom>
          <a:gradFill rotWithShape="1">
            <a:gsLst>
              <a:gs pos="0">
                <a:srgbClr val="000064"/>
              </a:gs>
              <a:gs pos="100000">
                <a:srgbClr val="000064">
                  <a:alpha val="70000"/>
                </a:srgb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sp>
        <p:nvSpPr>
          <p:cNvPr id="1027" name="Rectangle 23"/>
          <p:cNvSpPr>
            <a:spLocks noChangeArrowheads="1"/>
          </p:cNvSpPr>
          <p:nvPr userDrawn="1"/>
        </p:nvSpPr>
        <p:spPr bwMode="auto">
          <a:xfrm>
            <a:off x="0" y="765175"/>
            <a:ext cx="9144000" cy="95250"/>
          </a:xfrm>
          <a:prstGeom prst="rect">
            <a:avLst/>
          </a:prstGeom>
          <a:solidFill>
            <a:schemeClr val="accent1">
              <a:alpha val="5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sp>
        <p:nvSpPr>
          <p:cNvPr id="1028" name="Rectangle 3"/>
          <p:cNvSpPr>
            <a:spLocks noGrp="1" noChangeArrowheads="1"/>
          </p:cNvSpPr>
          <p:nvPr>
            <p:ph type="body" idx="1"/>
          </p:nvPr>
        </p:nvSpPr>
        <p:spPr bwMode="auto">
          <a:xfrm>
            <a:off x="160338" y="1123950"/>
            <a:ext cx="8569325" cy="496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p:txBody>
      </p:sp>
      <p:sp>
        <p:nvSpPr>
          <p:cNvPr id="1029" name="Rectangle 13"/>
          <p:cNvSpPr>
            <a:spLocks noChangeArrowheads="1"/>
          </p:cNvSpPr>
          <p:nvPr userDrawn="1"/>
        </p:nvSpPr>
        <p:spPr bwMode="auto">
          <a:xfrm>
            <a:off x="1403350" y="0"/>
            <a:ext cx="7740650" cy="792163"/>
          </a:xfrm>
          <a:prstGeom prst="rect">
            <a:avLst/>
          </a:prstGeom>
          <a:gradFill rotWithShape="1">
            <a:gsLst>
              <a:gs pos="0">
                <a:srgbClr val="3C3C88"/>
              </a:gs>
              <a:gs pos="100000">
                <a:srgbClr val="000064"/>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pic>
        <p:nvPicPr>
          <p:cNvPr id="1030" name="Picture 7" descr="Logo_1000x545@300_RGB"/>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0" y="-3175"/>
            <a:ext cx="145415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1547813" y="179388"/>
            <a:ext cx="7596187" cy="49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2" name="Rectangle 21"/>
          <p:cNvSpPr>
            <a:spLocks noChangeArrowheads="1"/>
          </p:cNvSpPr>
          <p:nvPr userDrawn="1"/>
        </p:nvSpPr>
        <p:spPr bwMode="auto">
          <a:xfrm>
            <a:off x="0" y="6597650"/>
            <a:ext cx="9144000" cy="260350"/>
          </a:xfrm>
          <a:prstGeom prst="rect">
            <a:avLst/>
          </a:prstGeom>
          <a:solidFill>
            <a:srgbClr val="00006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sp>
        <p:nvSpPr>
          <p:cNvPr id="1033" name="Text Box 22"/>
          <p:cNvSpPr txBox="1">
            <a:spLocks noChangeArrowheads="1"/>
          </p:cNvSpPr>
          <p:nvPr userDrawn="1"/>
        </p:nvSpPr>
        <p:spPr bwMode="auto">
          <a:xfrm>
            <a:off x="44450" y="6621463"/>
            <a:ext cx="57594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defRPr/>
            </a:pPr>
            <a:r>
              <a:rPr lang="de-DE" sz="1000" dirty="0" smtClean="0">
                <a:solidFill>
                  <a:schemeClr val="bg1"/>
                </a:solidFill>
              </a:rPr>
              <a:t>Hanseatic Transport Consultancy</a:t>
            </a:r>
          </a:p>
        </p:txBody>
      </p:sp>
      <p:sp>
        <p:nvSpPr>
          <p:cNvPr id="3" name="Rectangle 6"/>
          <p:cNvSpPr>
            <a:spLocks noGrp="1" noChangeArrowheads="1"/>
          </p:cNvSpPr>
          <p:nvPr>
            <p:ph type="sldNum" sz="quarter" idx="4"/>
          </p:nvPr>
        </p:nvSpPr>
        <p:spPr bwMode="auto">
          <a:xfrm>
            <a:off x="7051675" y="6629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defRPr>
            </a:lvl1pPr>
          </a:lstStyle>
          <a:p>
            <a:pPr>
              <a:defRPr/>
            </a:pPr>
            <a:fld id="{3C1CB574-7063-459A-B7FF-6DB49E395CB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 id="2147483659" r:id="rId7"/>
    <p:sldLayoutId id="2147483660" r:id="rId8"/>
    <p:sldLayoutId id="2147483661" r:id="rId9"/>
    <p:sldLayoutId id="2147483662"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kern="12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000" b="1">
          <a:solidFill>
            <a:schemeClr val="bg1"/>
          </a:solidFill>
          <a:effectLst>
            <a:outerShdw blurRad="38100" dist="38100" dir="2700000" algn="tl">
              <a:srgbClr val="C0C0C0"/>
            </a:outerShdw>
          </a:effectLst>
          <a:latin typeface="Arial" panose="020B0604020202020204" pitchFamily="34" charset="0"/>
        </a:defRPr>
      </a:lvl9pPr>
    </p:titleStyle>
    <p:bodyStyle>
      <a:lvl1pPr marL="261938" indent="-261938" algn="l" rtl="0" eaLnBrk="0" fontAlgn="base" hangingPunct="0">
        <a:spcBef>
          <a:spcPct val="20000"/>
        </a:spcBef>
        <a:spcAft>
          <a:spcPct val="0"/>
        </a:spcAft>
        <a:buClr>
          <a:srgbClr val="000064"/>
        </a:buClr>
        <a:buSzPct val="120000"/>
        <a:buFont typeface="Wingdings 2" panose="05020102010507070707" pitchFamily="18" charset="2"/>
        <a:buChar char="¡"/>
        <a:defRPr sz="1600" kern="1200">
          <a:solidFill>
            <a:schemeClr val="tx1"/>
          </a:solidFill>
          <a:latin typeface="+mn-lt"/>
          <a:ea typeface="+mn-ea"/>
          <a:cs typeface="+mn-cs"/>
        </a:defRPr>
      </a:lvl1pPr>
      <a:lvl2pPr marL="623888" indent="-182563" algn="l" rtl="0" eaLnBrk="0" fontAlgn="base" hangingPunct="0">
        <a:spcBef>
          <a:spcPct val="20000"/>
        </a:spcBef>
        <a:spcAft>
          <a:spcPct val="0"/>
        </a:spcAft>
        <a:buClr>
          <a:srgbClr val="000064"/>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liennummernplatzhalter 3"/>
          <p:cNvSpPr>
            <a:spLocks noGrp="1"/>
          </p:cNvSpPr>
          <p:nvPr>
            <p:ph type="sldNum" sz="quarter" idx="10"/>
          </p:nvPr>
        </p:nvSpPr>
        <p:spPr>
          <a:noFill/>
        </p:spPr>
        <p:txBody>
          <a:bodyPr/>
          <a:lstStyle>
            <a:lvl1pPr>
              <a:spcBef>
                <a:spcPct val="20000"/>
              </a:spcBef>
              <a:buClr>
                <a:srgbClr val="000064"/>
              </a:buClr>
              <a:buSzPct val="120000"/>
              <a:buFont typeface="Wingdings 2" panose="05020102010507070707" pitchFamily="18" charset="2"/>
              <a:buChar char="¡"/>
              <a:defRPr sz="1600">
                <a:solidFill>
                  <a:schemeClr val="tx1"/>
                </a:solidFill>
                <a:latin typeface="Arial" panose="020B0604020202020204" pitchFamily="34" charset="0"/>
              </a:defRPr>
            </a:lvl1pPr>
            <a:lvl2pPr marL="742950" indent="-285750">
              <a:spcBef>
                <a:spcPct val="20000"/>
              </a:spcBef>
              <a:buClr>
                <a:srgbClr val="000064"/>
              </a:buClr>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ClrTx/>
              <a:buSzTx/>
              <a:buFontTx/>
              <a:buNone/>
            </a:pPr>
            <a:fld id="{92A3F112-2408-4665-9DFF-94E6EA576F84}" type="slidenum">
              <a:rPr lang="de-DE" sz="1000" smtClean="0">
                <a:solidFill>
                  <a:schemeClr val="bg1"/>
                </a:solidFill>
              </a:rPr>
              <a:pPr>
                <a:spcBef>
                  <a:spcPct val="0"/>
                </a:spcBef>
                <a:buClrTx/>
                <a:buSzTx/>
                <a:buFontTx/>
                <a:buNone/>
              </a:pPr>
              <a:t>1</a:t>
            </a:fld>
            <a:endParaRPr lang="de-DE" sz="1000" smtClean="0">
              <a:solidFill>
                <a:schemeClr val="bg1"/>
              </a:solidFill>
            </a:endParaRPr>
          </a:p>
        </p:txBody>
      </p:sp>
      <p:pic>
        <p:nvPicPr>
          <p:cNvPr id="3078" name="Picture 4" descr="Logo_1000x545@300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5113" y="6172200"/>
            <a:ext cx="1258887"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ChangeArrowheads="1"/>
          </p:cNvSpPr>
          <p:nvPr/>
        </p:nvSpPr>
        <p:spPr bwMode="auto">
          <a:xfrm>
            <a:off x="0" y="-14288"/>
            <a:ext cx="9144000" cy="6910388"/>
          </a:xfrm>
          <a:prstGeom prst="rect">
            <a:avLst/>
          </a:prstGeom>
          <a:gradFill rotWithShape="1">
            <a:gsLst>
              <a:gs pos="0">
                <a:srgbClr val="181873"/>
              </a:gs>
              <a:gs pos="100000">
                <a:srgbClr val="000064"/>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0064"/>
              </a:buClr>
              <a:buSzPct val="120000"/>
              <a:buFont typeface="Wingdings 2" panose="05020102010507070707" pitchFamily="18" charset="2"/>
              <a:buChar char="¡"/>
              <a:defRPr sz="1600">
                <a:solidFill>
                  <a:schemeClr val="tx1"/>
                </a:solidFill>
                <a:latin typeface="Arial" panose="020B0604020202020204" pitchFamily="34" charset="0"/>
              </a:defRPr>
            </a:lvl1pPr>
            <a:lvl2pPr marL="742950" indent="-285750">
              <a:spcBef>
                <a:spcPct val="20000"/>
              </a:spcBef>
              <a:buClr>
                <a:srgbClr val="000064"/>
              </a:buClr>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de-DE" sz="1800"/>
              <a:t>Verkehrsverlagerung auf die Schiene</a:t>
            </a:r>
          </a:p>
        </p:txBody>
      </p:sp>
      <p:sp>
        <p:nvSpPr>
          <p:cNvPr id="673795" name="AutoShape 3"/>
          <p:cNvSpPr>
            <a:spLocks noChangeArrowheads="1"/>
          </p:cNvSpPr>
          <p:nvPr/>
        </p:nvSpPr>
        <p:spPr bwMode="auto">
          <a:xfrm>
            <a:off x="251928" y="5155009"/>
            <a:ext cx="8641248" cy="1730375"/>
          </a:xfrm>
          <a:prstGeom prst="homePlate">
            <a:avLst>
              <a:gd name="adj" fmla="val 0"/>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de-DE" dirty="0" smtClean="0">
              <a:solidFill>
                <a:schemeClr val="bg1"/>
              </a:solidFill>
            </a:endParaRPr>
          </a:p>
          <a:p>
            <a:pPr algn="l" eaLnBrk="1" hangingPunct="1">
              <a:defRPr/>
            </a:pPr>
            <a:r>
              <a:rPr lang="de-DE" dirty="0" smtClean="0">
                <a:solidFill>
                  <a:schemeClr val="bg1"/>
                </a:solidFill>
              </a:rPr>
              <a:t>Berlin, 14.03.2016</a:t>
            </a:r>
          </a:p>
          <a:p>
            <a:pPr algn="l" eaLnBrk="1" hangingPunct="1">
              <a:defRPr/>
            </a:pPr>
            <a:endParaRPr lang="de-DE" dirty="0" smtClean="0">
              <a:solidFill>
                <a:schemeClr val="bg1"/>
              </a:solidFill>
            </a:endParaRPr>
          </a:p>
          <a:p>
            <a:pPr algn="l" eaLnBrk="1" hangingPunct="1">
              <a:defRPr/>
            </a:pPr>
            <a:r>
              <a:rPr lang="de-DE" dirty="0" smtClean="0">
                <a:solidFill>
                  <a:schemeClr val="bg1"/>
                </a:solidFill>
              </a:rPr>
              <a:t>Dr. Thomas Rössler – Torsten Tesch</a:t>
            </a:r>
            <a:br>
              <a:rPr lang="de-DE" dirty="0" smtClean="0">
                <a:solidFill>
                  <a:schemeClr val="bg1"/>
                </a:solidFill>
              </a:rPr>
            </a:br>
            <a:endParaRPr lang="de-DE" dirty="0" smtClean="0">
              <a:solidFill>
                <a:schemeClr val="bg1"/>
              </a:solidFill>
            </a:endParaRPr>
          </a:p>
          <a:p>
            <a:pPr algn="l" eaLnBrk="1" hangingPunct="1">
              <a:defRPr/>
            </a:pPr>
            <a:r>
              <a:rPr lang="de-DE" sz="1050" dirty="0" smtClean="0">
                <a:solidFill>
                  <a:schemeClr val="bg1"/>
                </a:solidFill>
              </a:rPr>
              <a:t>www.htc-consultancy.de</a:t>
            </a:r>
            <a:endParaRPr lang="de-DE" dirty="0" smtClean="0">
              <a:solidFill>
                <a:schemeClr val="bg1"/>
              </a:solidFill>
            </a:endParaRPr>
          </a:p>
        </p:txBody>
      </p:sp>
      <p:pic>
        <p:nvPicPr>
          <p:cNvPr id="3" name="Grafik 2"/>
          <p:cNvPicPr>
            <a:picLocks noChangeAspect="1"/>
          </p:cNvPicPr>
          <p:nvPr/>
        </p:nvPicPr>
        <p:blipFill>
          <a:blip r:embed="rId4" cstate="print"/>
          <a:stretch>
            <a:fillRect/>
          </a:stretch>
        </p:blipFill>
        <p:spPr>
          <a:xfrm>
            <a:off x="-4908" y="-15298"/>
            <a:ext cx="9150889" cy="4938188"/>
          </a:xfrm>
          <a:prstGeom prst="rect">
            <a:avLst/>
          </a:prstGeom>
        </p:spPr>
      </p:pic>
      <p:sp>
        <p:nvSpPr>
          <p:cNvPr id="2055" name="AutoShape 7"/>
          <p:cNvSpPr>
            <a:spLocks noChangeArrowheads="1"/>
          </p:cNvSpPr>
          <p:nvPr/>
        </p:nvSpPr>
        <p:spPr bwMode="auto">
          <a:xfrm>
            <a:off x="242596" y="4713037"/>
            <a:ext cx="8650579" cy="1020219"/>
          </a:xfrm>
          <a:prstGeom prst="homePlate">
            <a:avLst>
              <a:gd name="adj" fmla="val 23628"/>
            </a:avLst>
          </a:prstGeom>
          <a:noFill/>
          <a:ln>
            <a:noFill/>
          </a:ln>
          <a:effectLst>
            <a:prstShdw prst="shdw17" dist="17961" dir="2700000">
              <a:schemeClr val="accent1">
                <a:gamma/>
                <a:shade val="60000"/>
                <a:invGamma/>
              </a:schemeClr>
            </a:prstShdw>
          </a:effectLs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ts val="600"/>
              </a:spcBef>
              <a:spcAft>
                <a:spcPts val="600"/>
              </a:spcAft>
              <a:defRPr/>
            </a:pPr>
            <a:r>
              <a:rPr lang="de-DE" sz="2000" b="1" dirty="0" smtClean="0">
                <a:solidFill>
                  <a:schemeClr val="bg1"/>
                </a:solidFill>
              </a:rPr>
              <a:t>NABU Pressekonferenz</a:t>
            </a:r>
            <a:endParaRPr lang="de-DE" sz="2000" b="1" dirty="0">
              <a:solidFill>
                <a:schemeClr val="bg1"/>
              </a:solidFill>
            </a:endParaRPr>
          </a:p>
        </p:txBody>
      </p:sp>
      <p:sp>
        <p:nvSpPr>
          <p:cNvPr id="3079" name="Rectangle 5"/>
          <p:cNvSpPr>
            <a:spLocks noChangeArrowheads="1"/>
          </p:cNvSpPr>
          <p:nvPr/>
        </p:nvSpPr>
        <p:spPr bwMode="auto">
          <a:xfrm>
            <a:off x="-577" y="4364906"/>
            <a:ext cx="9144000" cy="576262"/>
          </a:xfrm>
          <a:prstGeom prst="rect">
            <a:avLst/>
          </a:prstGeom>
          <a:solidFill>
            <a:srgbClr val="DCDCFA"/>
          </a:solidFill>
          <a:ln w="38100">
            <a:solidFill>
              <a:schemeClr val="bg1"/>
            </a:solidFill>
            <a:miter lim="800000"/>
            <a:headEnd/>
            <a:tailEnd/>
          </a:ln>
          <a:effectLst/>
          <a:extLst/>
        </p:spPr>
        <p:txBody>
          <a:bodyPr wrap="none" anchor="ctr"/>
          <a:lstStyle>
            <a:lvl1pPr indent="361950">
              <a:spcBef>
                <a:spcPct val="20000"/>
              </a:spcBef>
              <a:buClr>
                <a:srgbClr val="000064"/>
              </a:buClr>
              <a:buSzPct val="120000"/>
              <a:buFont typeface="Wingdings 2" panose="05020102010507070707" pitchFamily="18" charset="2"/>
              <a:buChar char="¡"/>
              <a:defRPr sz="1600">
                <a:solidFill>
                  <a:schemeClr val="tx1"/>
                </a:solidFill>
                <a:latin typeface="Arial" panose="020B0604020202020204" pitchFamily="34" charset="0"/>
              </a:defRPr>
            </a:lvl1pPr>
            <a:lvl2pPr marL="893763" indent="-182563">
              <a:spcBef>
                <a:spcPct val="20000"/>
              </a:spcBef>
              <a:buClr>
                <a:srgbClr val="000064"/>
              </a:buClr>
              <a:buFont typeface="Arial" panose="020B0604020202020204" pitchFamily="34" charset="0"/>
              <a:buChar char="–"/>
              <a:defRPr sz="1600">
                <a:solidFill>
                  <a:schemeClr val="tx1"/>
                </a:solidFill>
                <a:latin typeface="Arial" panose="020B0604020202020204" pitchFamily="34" charset="0"/>
              </a:defRPr>
            </a:lvl2pPr>
            <a:lvl3pPr marL="107315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268288" indent="0" eaLnBrk="1" hangingPunct="1">
              <a:spcBef>
                <a:spcPct val="0"/>
              </a:spcBef>
              <a:buClrTx/>
              <a:buSzTx/>
              <a:buFontTx/>
              <a:buNone/>
            </a:pPr>
            <a:r>
              <a:rPr lang="de-DE" sz="2000" b="1" dirty="0">
                <a:solidFill>
                  <a:srgbClr val="000064"/>
                </a:solidFill>
              </a:rPr>
              <a:t>Bedeutung der festen Fehmarnbelt Querung für den </a:t>
            </a:r>
            <a:endParaRPr lang="de-DE" sz="2000" b="1" dirty="0" smtClean="0">
              <a:solidFill>
                <a:srgbClr val="000064"/>
              </a:solidFill>
            </a:endParaRPr>
          </a:p>
          <a:p>
            <a:pPr marL="268288" indent="0" eaLnBrk="1" hangingPunct="1">
              <a:spcBef>
                <a:spcPct val="0"/>
              </a:spcBef>
              <a:buClrTx/>
              <a:buSzTx/>
              <a:buFontTx/>
              <a:buNone/>
            </a:pPr>
            <a:r>
              <a:rPr lang="de-DE" sz="2000" b="1" dirty="0" smtClean="0">
                <a:solidFill>
                  <a:srgbClr val="000064"/>
                </a:solidFill>
              </a:rPr>
              <a:t>Schienengüterverkehr </a:t>
            </a:r>
            <a:r>
              <a:rPr lang="de-DE" sz="2000" b="1" dirty="0">
                <a:solidFill>
                  <a:srgbClr val="000064"/>
                </a:solidFill>
              </a:rPr>
              <a:t>zwischen Skandinavien und </a:t>
            </a:r>
            <a:r>
              <a:rPr lang="de-DE" sz="2000" b="1" dirty="0" smtClean="0">
                <a:solidFill>
                  <a:srgbClr val="000064"/>
                </a:solidFill>
              </a:rPr>
              <a:t>Deutschland</a:t>
            </a:r>
            <a:endParaRPr lang="de-DE" sz="2000" b="1" dirty="0">
              <a:solidFill>
                <a:srgbClr val="00006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2" cstate="print"/>
          <a:srcRect l="8624" b="10002"/>
          <a:stretch/>
        </p:blipFill>
        <p:spPr>
          <a:xfrm>
            <a:off x="899592" y="1773216"/>
            <a:ext cx="7310283" cy="3600000"/>
          </a:xfrm>
          <a:prstGeom prst="rect">
            <a:avLst/>
          </a:prstGeom>
        </p:spPr>
      </p:pic>
      <p:sp>
        <p:nvSpPr>
          <p:cNvPr id="2" name="Titel 1"/>
          <p:cNvSpPr>
            <a:spLocks noGrp="1"/>
          </p:cNvSpPr>
          <p:nvPr>
            <p:ph type="title"/>
          </p:nvPr>
        </p:nvSpPr>
        <p:spPr/>
        <p:txBody>
          <a:bodyPr/>
          <a:lstStyle/>
          <a:p>
            <a:r>
              <a:rPr lang="de-DE" dirty="0" smtClean="0"/>
              <a:t>Marktanteile im SGV ausgewählter Länder</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10</a:t>
            </a:fld>
            <a:endParaRPr lang="de-DE" dirty="0"/>
          </a:p>
        </p:txBody>
      </p:sp>
      <p:sp>
        <p:nvSpPr>
          <p:cNvPr id="6" name="AutoShape 2" descr="https://webmail.bsws.de/?_task=mail&amp;_action=get&amp;_mbox=INBOX&amp;_uid=2154&amp;_part=2&amp;_embed=1&amp;_mimeclass=image"/>
          <p:cNvSpPr>
            <a:spLocks noChangeAspect="1" noChangeArrowheads="1"/>
          </p:cNvSpPr>
          <p:nvPr/>
        </p:nvSpPr>
        <p:spPr bwMode="auto">
          <a:xfrm>
            <a:off x="155575" y="-350838"/>
            <a:ext cx="1476375" cy="733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 name="Grafik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3308" y="3981468"/>
            <a:ext cx="288000" cy="183169"/>
          </a:xfrm>
          <a:prstGeom prst="rect">
            <a:avLst/>
          </a:prstGeom>
        </p:spPr>
      </p:pic>
      <p:pic>
        <p:nvPicPr>
          <p:cNvPr id="12" name="Grafik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13308" y="2781328"/>
            <a:ext cx="288000" cy="192000"/>
          </a:xfrm>
          <a:prstGeom prst="rect">
            <a:avLst/>
          </a:prstGeom>
        </p:spPr>
      </p:pic>
      <p:pic>
        <p:nvPicPr>
          <p:cNvPr id="13" name="Grafik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313308" y="2349280"/>
            <a:ext cx="288000" cy="172800"/>
          </a:xfrm>
          <a:prstGeom prst="rect">
            <a:avLst/>
          </a:prstGeom>
        </p:spPr>
      </p:pic>
    </p:spTree>
    <p:extLst>
      <p:ext uri="{BB962C8B-B14F-4D97-AF65-F5344CB8AC3E}">
        <p14:creationId xmlns="" xmlns:p14="http://schemas.microsoft.com/office/powerpoint/2010/main" val="29635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Vielfältige Ursachen für die Marktentwicklung – </a:t>
            </a:r>
            <a:br>
              <a:rPr lang="de-DE" dirty="0" smtClean="0"/>
            </a:br>
            <a:r>
              <a:rPr lang="de-DE" dirty="0" smtClean="0"/>
              <a:t>Beispiel Deutschland</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11</a:t>
            </a:fld>
            <a:endParaRPr lang="de-DE" dirty="0"/>
          </a:p>
        </p:txBody>
      </p:sp>
      <p:pic>
        <p:nvPicPr>
          <p:cNvPr id="4102" name="Picture 6"/>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635" t="40461" r="41750" b="30321"/>
          <a:stretch/>
        </p:blipFill>
        <p:spPr bwMode="auto">
          <a:xfrm>
            <a:off x="473704" y="1628800"/>
            <a:ext cx="3882272" cy="18432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7041" y="4141732"/>
            <a:ext cx="3138895" cy="198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Rechteck 10"/>
          <p:cNvSpPr/>
          <p:nvPr/>
        </p:nvSpPr>
        <p:spPr bwMode="auto">
          <a:xfrm>
            <a:off x="179512" y="1268760"/>
            <a:ext cx="4464496" cy="388476"/>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r>
              <a:rPr lang="de-DE" sz="1050" b="1" dirty="0">
                <a:solidFill>
                  <a:schemeClr val="accent4">
                    <a:lumMod val="50000"/>
                    <a:lumOff val="50000"/>
                  </a:schemeClr>
                </a:solidFill>
              </a:rPr>
              <a:t>Prozentuale Bestandsveränderungen </a:t>
            </a:r>
            <a:r>
              <a:rPr lang="de-DE" sz="1050" b="1" dirty="0" smtClean="0">
                <a:solidFill>
                  <a:schemeClr val="accent4">
                    <a:lumMod val="50000"/>
                    <a:lumOff val="50000"/>
                  </a:schemeClr>
                </a:solidFill>
              </a:rPr>
              <a:t>der </a:t>
            </a:r>
          </a:p>
          <a:p>
            <a:pPr algn="ctr" eaLnBrk="1" hangingPunct="1"/>
            <a:r>
              <a:rPr lang="de-DE" sz="1050" b="1" dirty="0" smtClean="0">
                <a:solidFill>
                  <a:schemeClr val="accent4">
                    <a:lumMod val="50000"/>
                    <a:lumOff val="50000"/>
                  </a:schemeClr>
                </a:solidFill>
              </a:rPr>
              <a:t>DB AG-Infrastruktur </a:t>
            </a:r>
            <a:r>
              <a:rPr lang="de-DE" sz="1050" b="1" dirty="0">
                <a:solidFill>
                  <a:schemeClr val="accent4">
                    <a:lumMod val="50000"/>
                    <a:lumOff val="50000"/>
                  </a:schemeClr>
                </a:solidFill>
              </a:rPr>
              <a:t>seit Beginn der Bahnreform 1994/2014</a:t>
            </a:r>
          </a:p>
        </p:txBody>
      </p:sp>
      <p:sp>
        <p:nvSpPr>
          <p:cNvPr id="12" name="Rechteck 11"/>
          <p:cNvSpPr/>
          <p:nvPr/>
        </p:nvSpPr>
        <p:spPr bwMode="auto">
          <a:xfrm>
            <a:off x="467544" y="3861048"/>
            <a:ext cx="3960440" cy="388476"/>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r>
              <a:rPr lang="de-DE" sz="1050" b="1" dirty="0">
                <a:solidFill>
                  <a:schemeClr val="accent4">
                    <a:lumMod val="50000"/>
                    <a:lumOff val="50000"/>
                  </a:schemeClr>
                </a:solidFill>
              </a:rPr>
              <a:t>Pro-Kopf-Investitionen </a:t>
            </a:r>
            <a:r>
              <a:rPr lang="de-DE" sz="1050" b="1" dirty="0" smtClean="0">
                <a:solidFill>
                  <a:schemeClr val="accent4">
                    <a:lumMod val="50000"/>
                    <a:lumOff val="50000"/>
                  </a:schemeClr>
                </a:solidFill>
              </a:rPr>
              <a:t>(in €) </a:t>
            </a:r>
            <a:r>
              <a:rPr lang="de-DE" sz="1050" b="1" dirty="0">
                <a:solidFill>
                  <a:schemeClr val="accent4">
                    <a:lumMod val="50000"/>
                    <a:lumOff val="50000"/>
                  </a:schemeClr>
                </a:solidFill>
              </a:rPr>
              <a:t>des Staates in die Schieneninfrastruktur in </a:t>
            </a:r>
            <a:r>
              <a:rPr lang="de-DE" sz="1050" b="1" dirty="0" smtClean="0">
                <a:solidFill>
                  <a:schemeClr val="accent4">
                    <a:lumMod val="50000"/>
                    <a:lumOff val="50000"/>
                  </a:schemeClr>
                </a:solidFill>
              </a:rPr>
              <a:t>2014</a:t>
            </a:r>
            <a:endParaRPr lang="de-DE" sz="1050" b="1" dirty="0">
              <a:solidFill>
                <a:schemeClr val="accent4">
                  <a:lumMod val="50000"/>
                  <a:lumOff val="50000"/>
                </a:schemeClr>
              </a:solidFill>
            </a:endParaRPr>
          </a:p>
        </p:txBody>
      </p:sp>
      <p:pic>
        <p:nvPicPr>
          <p:cNvPr id="4104" name="Picture 8"/>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6731" t="17240" r="44927" b="5322"/>
          <a:stretch/>
        </p:blipFill>
        <p:spPr bwMode="auto">
          <a:xfrm>
            <a:off x="4932040" y="1700808"/>
            <a:ext cx="3895555" cy="44255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7" name="Gerade Verbindung 6"/>
          <p:cNvCxnSpPr/>
          <p:nvPr/>
        </p:nvCxnSpPr>
        <p:spPr bwMode="auto">
          <a:xfrm>
            <a:off x="4716016" y="1053198"/>
            <a:ext cx="0" cy="536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68344" y="1162373"/>
            <a:ext cx="1008112" cy="5008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Rechteck 18"/>
          <p:cNvSpPr/>
          <p:nvPr/>
        </p:nvSpPr>
        <p:spPr>
          <a:xfrm>
            <a:off x="5004048" y="6127412"/>
            <a:ext cx="2164375" cy="253916"/>
          </a:xfrm>
          <a:prstGeom prst="rect">
            <a:avLst/>
          </a:prstGeom>
        </p:spPr>
        <p:txBody>
          <a:bodyPr wrap="none">
            <a:spAutoFit/>
          </a:bodyPr>
          <a:lstStyle/>
          <a:p>
            <a:r>
              <a:rPr lang="de-DE" sz="1050" dirty="0" smtClean="0"/>
              <a:t>Quelle: http</a:t>
            </a:r>
            <a:r>
              <a:rPr lang="de-DE" sz="1050" dirty="0"/>
              <a:t>://www.eurailpress.de</a:t>
            </a:r>
          </a:p>
        </p:txBody>
      </p:sp>
    </p:spTree>
    <p:extLst>
      <p:ext uri="{BB962C8B-B14F-4D97-AF65-F5344CB8AC3E}">
        <p14:creationId xmlns="" xmlns:p14="http://schemas.microsoft.com/office/powerpoint/2010/main" val="112069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Engpässe </a:t>
            </a:r>
            <a:r>
              <a:rPr lang="de-DE" dirty="0"/>
              <a:t>auf </a:t>
            </a:r>
            <a:r>
              <a:rPr lang="de-DE" dirty="0" smtClean="0"/>
              <a:t>der </a:t>
            </a:r>
            <a:r>
              <a:rPr lang="de-DE" dirty="0"/>
              <a:t>Jütland </a:t>
            </a:r>
            <a:r>
              <a:rPr lang="de-DE" dirty="0" smtClean="0"/>
              <a:t>Route</a:t>
            </a:r>
            <a:endParaRPr lang="de-DE" dirty="0"/>
          </a:p>
        </p:txBody>
      </p:sp>
      <p:sp>
        <p:nvSpPr>
          <p:cNvPr id="3" name="Inhaltsplatzhalter 2"/>
          <p:cNvSpPr>
            <a:spLocks noGrp="1"/>
          </p:cNvSpPr>
          <p:nvPr>
            <p:ph idx="1"/>
          </p:nvPr>
        </p:nvSpPr>
        <p:spPr>
          <a:xfrm>
            <a:off x="4572000" y="1128083"/>
            <a:ext cx="4301679" cy="4968875"/>
          </a:xfrm>
        </p:spPr>
        <p:txBody>
          <a:bodyPr/>
          <a:lstStyle/>
          <a:p>
            <a:r>
              <a:rPr lang="de-DE" dirty="0" smtClean="0"/>
              <a:t>Große Belt Brücke:</a:t>
            </a:r>
          </a:p>
          <a:p>
            <a:pPr lvl="1"/>
            <a:r>
              <a:rPr lang="de-DE" dirty="0" smtClean="0"/>
              <a:t>Rampe am </a:t>
            </a:r>
            <a:r>
              <a:rPr lang="de-DE" dirty="0" err="1" smtClean="0"/>
              <a:t>Querungsbauwerk</a:t>
            </a:r>
            <a:r>
              <a:rPr lang="de-DE" dirty="0" smtClean="0"/>
              <a:t> erfordert Einsatz sechsachsiger Lokomotiven, insbesondere für schwere 835 m Züge im WLV</a:t>
            </a:r>
          </a:p>
          <a:p>
            <a:pPr lvl="1"/>
            <a:r>
              <a:rPr lang="de-DE" dirty="0" smtClean="0"/>
              <a:t>Alternative: Kostenaufwändige </a:t>
            </a:r>
            <a:r>
              <a:rPr lang="de-DE" dirty="0" err="1" smtClean="0"/>
              <a:t>Doppeltraktion</a:t>
            </a:r>
            <a:r>
              <a:rPr lang="de-DE" dirty="0" smtClean="0"/>
              <a:t> oder </a:t>
            </a:r>
            <a:r>
              <a:rPr lang="de-DE" dirty="0" err="1" smtClean="0"/>
              <a:t>Ablasten</a:t>
            </a:r>
            <a:r>
              <a:rPr lang="de-DE" dirty="0" smtClean="0"/>
              <a:t> (weniger </a:t>
            </a:r>
            <a:r>
              <a:rPr lang="de-DE" dirty="0" err="1" smtClean="0"/>
              <a:t>pay</a:t>
            </a:r>
            <a:r>
              <a:rPr lang="de-DE" dirty="0" smtClean="0"/>
              <a:t> </a:t>
            </a:r>
            <a:r>
              <a:rPr lang="de-DE" dirty="0" err="1" smtClean="0"/>
              <a:t>load</a:t>
            </a:r>
            <a:r>
              <a:rPr lang="de-DE" dirty="0" smtClean="0"/>
              <a:t>) </a:t>
            </a:r>
            <a:r>
              <a:rPr lang="de-DE" dirty="0" smtClean="0">
                <a:sym typeface="Wingdings" panose="05000000000000000000" pitchFamily="2" charset="2"/>
              </a:rPr>
              <a:t> Eingeschränkte Wettbewerbsfähigkeit SGV</a:t>
            </a:r>
            <a:endParaRPr lang="de-DE" dirty="0" smtClean="0"/>
          </a:p>
          <a:p>
            <a:r>
              <a:rPr lang="de-DE" dirty="0"/>
              <a:t>Streckenabschnitt </a:t>
            </a:r>
            <a:r>
              <a:rPr lang="de-DE" dirty="0" err="1"/>
              <a:t>Padborg</a:t>
            </a:r>
            <a:r>
              <a:rPr lang="de-DE" dirty="0"/>
              <a:t> – </a:t>
            </a:r>
            <a:r>
              <a:rPr lang="de-DE" dirty="0" err="1"/>
              <a:t>Tinglev</a:t>
            </a:r>
            <a:r>
              <a:rPr lang="de-DE" dirty="0"/>
              <a:t>: </a:t>
            </a:r>
          </a:p>
          <a:p>
            <a:pPr lvl="1"/>
            <a:r>
              <a:rPr lang="de-DE" dirty="0"/>
              <a:t>Eingleisiger Streckenabschnitt</a:t>
            </a:r>
          </a:p>
          <a:p>
            <a:pPr lvl="1"/>
            <a:r>
              <a:rPr lang="de-DE" dirty="0"/>
              <a:t>Befahrung mit max. 120 km/h</a:t>
            </a:r>
          </a:p>
          <a:p>
            <a:r>
              <a:rPr lang="de-DE" dirty="0" smtClean="0"/>
              <a:t>Rendsburger Hochbrücke: </a:t>
            </a:r>
          </a:p>
          <a:p>
            <a:pPr lvl="1"/>
            <a:r>
              <a:rPr lang="de-DE" dirty="0" smtClean="0"/>
              <a:t>Bauarbeiten </a:t>
            </a:r>
            <a:r>
              <a:rPr lang="de-DE" dirty="0" smtClean="0">
                <a:sym typeface="Wingdings" panose="05000000000000000000" pitchFamily="2" charset="2"/>
              </a:rPr>
              <a:t></a:t>
            </a:r>
            <a:r>
              <a:rPr lang="de-DE" dirty="0" smtClean="0"/>
              <a:t> Erhöhung der Lasten und Befahrbarkeit für zwei Züge zur gleich Zeit</a:t>
            </a:r>
          </a:p>
          <a:p>
            <a:pPr lvl="1"/>
            <a:r>
              <a:rPr lang="de-DE" dirty="0" smtClean="0"/>
              <a:t>Sperrung sonntags 01:00 – 07:00</a:t>
            </a:r>
          </a:p>
          <a:p>
            <a:r>
              <a:rPr lang="de-DE" dirty="0" smtClean="0"/>
              <a:t>Knoten Hamburg</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12</a:t>
            </a:fld>
            <a:endParaRPr lang="de-DE"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196752"/>
            <a:ext cx="4123699" cy="5094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263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Kommerzielle Rahmenbedingungen Jütland vs. FBQ	</a:t>
            </a:r>
            <a:endParaRPr lang="de-DE" dirty="0"/>
          </a:p>
        </p:txBody>
      </p:sp>
      <p:sp>
        <p:nvSpPr>
          <p:cNvPr id="3" name="Inhaltsplatzhalter 2"/>
          <p:cNvSpPr>
            <a:spLocks noGrp="1"/>
          </p:cNvSpPr>
          <p:nvPr>
            <p:ph idx="1"/>
          </p:nvPr>
        </p:nvSpPr>
        <p:spPr/>
        <p:txBody>
          <a:bodyPr/>
          <a:lstStyle/>
          <a:p>
            <a:endParaRPr lang="de-DE" dirty="0" smtClean="0"/>
          </a:p>
          <a:p>
            <a:r>
              <a:rPr lang="de-DE" dirty="0" smtClean="0"/>
              <a:t>FBQ: Kürzere </a:t>
            </a:r>
            <a:r>
              <a:rPr lang="de-DE" dirty="0"/>
              <a:t>Distanz und dadurch </a:t>
            </a:r>
            <a:r>
              <a:rPr lang="de-DE" dirty="0" smtClean="0"/>
              <a:t>mögliche Transportzeitersparnis </a:t>
            </a:r>
            <a:r>
              <a:rPr lang="de-DE" dirty="0">
                <a:sym typeface="Wingdings" panose="05000000000000000000" pitchFamily="2" charset="2"/>
              </a:rPr>
              <a:t> Potentiell </a:t>
            </a:r>
            <a:r>
              <a:rPr lang="de-DE" dirty="0" smtClean="0">
                <a:sym typeface="Wingdings" panose="05000000000000000000" pitchFamily="2" charset="2"/>
              </a:rPr>
              <a:t>Kostenersparnis bei SKV Produktionskosten (optimierte Lokbindung, Wagenumläufe)</a:t>
            </a:r>
          </a:p>
          <a:p>
            <a:endParaRPr lang="de-DE" dirty="0" smtClean="0">
              <a:sym typeface="Wingdings" panose="05000000000000000000" pitchFamily="2" charset="2"/>
            </a:endParaRPr>
          </a:p>
          <a:p>
            <a:r>
              <a:rPr lang="de-DE" dirty="0" smtClean="0"/>
              <a:t>Beispielrechnung </a:t>
            </a:r>
            <a:r>
              <a:rPr lang="de-DE" dirty="0"/>
              <a:t>Trassenpreise Dänemark für </a:t>
            </a:r>
            <a:r>
              <a:rPr lang="de-DE" dirty="0" smtClean="0"/>
              <a:t>Transitverkehre über beide Korridore:</a:t>
            </a:r>
          </a:p>
          <a:p>
            <a:pPr marL="441325" lvl="1" indent="0">
              <a:buNone/>
            </a:pPr>
            <a:r>
              <a:rPr lang="de-DE" dirty="0" smtClean="0"/>
              <a:t>Annahmen: </a:t>
            </a:r>
          </a:p>
          <a:p>
            <a:pPr lvl="1"/>
            <a:r>
              <a:rPr lang="de-DE" dirty="0" smtClean="0"/>
              <a:t>aktuelle </a:t>
            </a:r>
            <a:r>
              <a:rPr lang="de-DE" dirty="0"/>
              <a:t>Parameter von dänischem Netzbetreiber </a:t>
            </a:r>
            <a:r>
              <a:rPr lang="de-DE" dirty="0" err="1"/>
              <a:t>Banedanmark</a:t>
            </a:r>
            <a:endParaRPr lang="de-DE" dirty="0"/>
          </a:p>
          <a:p>
            <a:pPr lvl="1"/>
            <a:r>
              <a:rPr lang="de-DE" dirty="0" smtClean="0"/>
              <a:t>Kosten für FBQ auf vergleichbarem Niveau wie Große Belt Querung</a:t>
            </a:r>
          </a:p>
          <a:p>
            <a:pPr marL="441325" lvl="1" indent="0">
              <a:buNone/>
            </a:pPr>
            <a:endParaRPr lang="de-DE" dirty="0" smtClean="0"/>
          </a:p>
          <a:p>
            <a:pPr lvl="1">
              <a:buFont typeface="Wingdings"/>
              <a:buChar char="à"/>
            </a:pPr>
            <a:r>
              <a:rPr lang="de-DE" dirty="0" smtClean="0"/>
              <a:t> </a:t>
            </a:r>
            <a:r>
              <a:rPr lang="de-DE" b="1" dirty="0" smtClean="0"/>
              <a:t>Wagenladungsverkehr: Kosten Jütland leicht über den Kosten der FBQ Route</a:t>
            </a:r>
          </a:p>
          <a:p>
            <a:pPr marL="441325" lvl="1" indent="0">
              <a:buNone/>
            </a:pPr>
            <a:endParaRPr lang="de-DE" b="1" i="1" dirty="0" smtClean="0"/>
          </a:p>
          <a:p>
            <a:pPr lvl="1">
              <a:buFont typeface="Wingdings"/>
              <a:buChar char="à"/>
            </a:pPr>
            <a:r>
              <a:rPr lang="de-DE" dirty="0" smtClean="0"/>
              <a:t> </a:t>
            </a:r>
            <a:r>
              <a:rPr lang="de-DE" b="1" dirty="0" smtClean="0"/>
              <a:t>Kombinierter Verkehr: Kosten für kürzere Strecke (FBQ) sogar etwas teurer</a:t>
            </a:r>
          </a:p>
          <a:p>
            <a:pPr marL="441325" lvl="1" indent="0">
              <a:buNone/>
            </a:pPr>
            <a:endParaRPr lang="de-DE" dirty="0" smtClean="0"/>
          </a:p>
          <a:p>
            <a:pPr marL="441325" lvl="1" indent="0">
              <a:buNone/>
            </a:pPr>
            <a:r>
              <a:rPr lang="de-DE" dirty="0" smtClean="0"/>
              <a:t>Hintergrund: Umweltzulage auf Basis Tonnenkilometer, die bei kürzerer Strecke auch eine geringere Förderung nach sich zieht. Diese gilt für den Kombinierten Verkehr sowohl im Transit als auch im grenzüberschreitenden Verkehr. Für den konventionellen Wagenladungsverkehr lediglich im grenzüberschreitenden Verkehr.</a:t>
            </a:r>
          </a:p>
          <a:p>
            <a:pPr marL="441325" lvl="1" indent="0">
              <a:buNone/>
            </a:pPr>
            <a:endParaRPr lang="de-DE" dirty="0" smtClean="0"/>
          </a:p>
          <a:p>
            <a:pPr lvl="1"/>
            <a:endParaRPr lang="de-DE" dirty="0" smtClean="0"/>
          </a:p>
          <a:p>
            <a:pPr lvl="1"/>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13</a:t>
            </a:fld>
            <a:endParaRPr lang="de-DE" dirty="0"/>
          </a:p>
        </p:txBody>
      </p:sp>
    </p:spTree>
    <p:extLst>
      <p:ext uri="{BB962C8B-B14F-4D97-AF65-F5344CB8AC3E}">
        <p14:creationId xmlns="" xmlns:p14="http://schemas.microsoft.com/office/powerpoint/2010/main" val="417147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Kurzfristig notwendige Berücksichtigung aktueller Informationen</a:t>
            </a:r>
            <a:endParaRPr lang="de-DE" dirty="0"/>
          </a:p>
        </p:txBody>
      </p:sp>
      <p:sp>
        <p:nvSpPr>
          <p:cNvPr id="3" name="Inhaltsplatzhalter 2"/>
          <p:cNvSpPr>
            <a:spLocks noGrp="1"/>
          </p:cNvSpPr>
          <p:nvPr>
            <p:ph idx="1"/>
          </p:nvPr>
        </p:nvSpPr>
        <p:spPr/>
        <p:txBody>
          <a:bodyPr/>
          <a:lstStyle/>
          <a:p>
            <a:r>
              <a:rPr lang="de-DE" dirty="0" smtClean="0"/>
              <a:t>NEE Netzwerk Europäische Eisenbahnen, Kerkeling</a:t>
            </a:r>
            <a:r>
              <a:rPr lang="de-DE" dirty="0"/>
              <a:t>: „Ein </a:t>
            </a:r>
            <a:r>
              <a:rPr lang="de-DE" dirty="0" smtClean="0"/>
              <a:t>Wunder, dass </a:t>
            </a:r>
            <a:r>
              <a:rPr lang="de-DE" dirty="0"/>
              <a:t>Bahnen wachsen</a:t>
            </a:r>
            <a:r>
              <a:rPr lang="de-DE" dirty="0" smtClean="0"/>
              <a:t>“ (RBS 11.3.16)</a:t>
            </a:r>
            <a:r>
              <a:rPr lang="de-DE" dirty="0"/>
              <a:t/>
            </a:r>
            <a:br>
              <a:rPr lang="de-DE" dirty="0"/>
            </a:br>
            <a:r>
              <a:rPr lang="de-DE" dirty="0" smtClean="0"/>
              <a:t>„Großer </a:t>
            </a:r>
            <a:r>
              <a:rPr lang="de-DE" dirty="0"/>
              <a:t>Gewinner im Wettbewerb </a:t>
            </a:r>
            <a:r>
              <a:rPr lang="de-DE" dirty="0" smtClean="0"/>
              <a:t>um Transportaufträge </a:t>
            </a:r>
            <a:r>
              <a:rPr lang="de-DE" dirty="0"/>
              <a:t>sei wie in jedem </a:t>
            </a:r>
            <a:r>
              <a:rPr lang="de-DE" dirty="0" smtClean="0"/>
              <a:t>Jahr seit </a:t>
            </a:r>
            <a:r>
              <a:rPr lang="de-DE" dirty="0"/>
              <a:t>1945 (mit Ausnahme des </a:t>
            </a:r>
            <a:r>
              <a:rPr lang="de-DE" dirty="0" smtClean="0"/>
              <a:t>Zeitraums 2003-2008</a:t>
            </a:r>
            <a:r>
              <a:rPr lang="de-DE" dirty="0"/>
              <a:t>) der Lkw. Befeuert durch </a:t>
            </a:r>
            <a:r>
              <a:rPr lang="de-DE" dirty="0" smtClean="0"/>
              <a:t>sinkende Maut </a:t>
            </a:r>
            <a:r>
              <a:rPr lang="de-DE" dirty="0"/>
              <a:t>und fast 40 % niedrigere </a:t>
            </a:r>
            <a:r>
              <a:rPr lang="de-DE" dirty="0" smtClean="0"/>
              <a:t>Dieselpreise.“</a:t>
            </a:r>
          </a:p>
          <a:p>
            <a:endParaRPr lang="de-DE" dirty="0" smtClean="0"/>
          </a:p>
          <a:p>
            <a:r>
              <a:rPr lang="de-DE" dirty="0" err="1" smtClean="0"/>
              <a:t>Destatis</a:t>
            </a:r>
            <a:r>
              <a:rPr lang="de-DE" dirty="0"/>
              <a:t>,</a:t>
            </a:r>
            <a:r>
              <a:rPr lang="de-DE" dirty="0" smtClean="0"/>
              <a:t> Pressemitteilung KW 10:</a:t>
            </a:r>
            <a:br>
              <a:rPr lang="de-DE" dirty="0" smtClean="0"/>
            </a:br>
            <a:r>
              <a:rPr lang="de-DE" dirty="0" smtClean="0"/>
              <a:t>Steigender Gesamtmarkt im Güterverkehr im Jahre 2015 bei rückläufiger Entwicklung im Bereich des Schienengüterverkehrs</a:t>
            </a:r>
          </a:p>
          <a:p>
            <a:endParaRPr lang="de-DE" dirty="0" smtClean="0"/>
          </a:p>
          <a:p>
            <a:r>
              <a:rPr lang="de-DE" dirty="0" smtClean="0"/>
              <a:t>Untersuchungsergebnisse:</a:t>
            </a:r>
            <a:br>
              <a:rPr lang="de-DE" dirty="0" smtClean="0"/>
            </a:br>
            <a:r>
              <a:rPr lang="en-US" dirty="0" smtClean="0"/>
              <a:t>The </a:t>
            </a:r>
            <a:r>
              <a:rPr lang="en-US" dirty="0"/>
              <a:t>Danish Ministry of Transport and Building and The Ministry of Economic Affairs, Employment, Transport and Technology in Schleswig-Holstein </a:t>
            </a:r>
            <a:r>
              <a:rPr lang="en-US" i="1" dirty="0" smtClean="0"/>
              <a:t>“</a:t>
            </a:r>
            <a:r>
              <a:rPr lang="en-US" i="1" dirty="0"/>
              <a:t>Transport infrastructure in the Jutland </a:t>
            </a:r>
            <a:r>
              <a:rPr lang="en-US" i="1" dirty="0" smtClean="0"/>
              <a:t>Corridor”</a:t>
            </a:r>
            <a:r>
              <a:rPr lang="en-US" dirty="0" smtClean="0"/>
              <a:t>.</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14</a:t>
            </a:fld>
            <a:endParaRPr lang="de-DE" dirty="0"/>
          </a:p>
        </p:txBody>
      </p:sp>
    </p:spTree>
    <p:extLst>
      <p:ext uri="{BB962C8B-B14F-4D97-AF65-F5344CB8AC3E}">
        <p14:creationId xmlns="" xmlns:p14="http://schemas.microsoft.com/office/powerpoint/2010/main" val="3180979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Ihre Ansprechpartner bei HTC	</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15</a:t>
            </a:fld>
            <a:endParaRPr lang="de-D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5404" y="2018552"/>
            <a:ext cx="1620000" cy="1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131" r="1"/>
          <a:stretch/>
        </p:blipFill>
        <p:spPr bwMode="auto">
          <a:xfrm>
            <a:off x="682782" y="2018553"/>
            <a:ext cx="1612228" cy="1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2295010" y="2018552"/>
            <a:ext cx="2557110" cy="1323439"/>
          </a:xfrm>
          <a:prstGeom prst="rect">
            <a:avLst/>
          </a:prstGeom>
          <a:noFill/>
        </p:spPr>
        <p:txBody>
          <a:bodyPr wrap="none" rtlCol="0">
            <a:spAutoFit/>
          </a:bodyPr>
          <a:lstStyle/>
          <a:p>
            <a:pPr>
              <a:spcBef>
                <a:spcPts val="600"/>
              </a:spcBef>
            </a:pPr>
            <a:r>
              <a:rPr lang="de-DE" sz="1200" b="1" dirty="0" smtClean="0"/>
              <a:t>Dr. Thomas Rössler</a:t>
            </a:r>
          </a:p>
          <a:p>
            <a:pPr>
              <a:spcBef>
                <a:spcPts val="600"/>
              </a:spcBef>
            </a:pPr>
            <a:r>
              <a:rPr lang="de-DE" sz="1200" dirty="0" smtClean="0"/>
              <a:t>Geschäftsführender Gesellschafter</a:t>
            </a:r>
          </a:p>
          <a:p>
            <a:pPr>
              <a:spcBef>
                <a:spcPts val="600"/>
              </a:spcBef>
            </a:pPr>
            <a:r>
              <a:rPr lang="de-DE" sz="1200" dirty="0" smtClean="0"/>
              <a:t>roessler@htc-consultancy.de</a:t>
            </a:r>
          </a:p>
          <a:p>
            <a:pPr>
              <a:spcBef>
                <a:spcPts val="600"/>
              </a:spcBef>
            </a:pPr>
            <a:r>
              <a:rPr lang="de-DE" sz="1200" dirty="0" smtClean="0"/>
              <a:t>+</a:t>
            </a:r>
            <a:r>
              <a:rPr lang="de-DE" sz="1200" dirty="0"/>
              <a:t>49 40 - 1817 </a:t>
            </a:r>
            <a:r>
              <a:rPr lang="de-DE" sz="1200" dirty="0" smtClean="0"/>
              <a:t>5408 </a:t>
            </a:r>
            <a:endParaRPr lang="de-DE" sz="1200" dirty="0"/>
          </a:p>
          <a:p>
            <a:pPr>
              <a:spcBef>
                <a:spcPts val="600"/>
              </a:spcBef>
            </a:pPr>
            <a:endParaRPr lang="de-DE" sz="1200" dirty="0"/>
          </a:p>
        </p:txBody>
      </p:sp>
      <p:sp>
        <p:nvSpPr>
          <p:cNvPr id="9" name="Rechteck 8"/>
          <p:cNvSpPr/>
          <p:nvPr/>
        </p:nvSpPr>
        <p:spPr>
          <a:xfrm>
            <a:off x="2267744" y="5334600"/>
            <a:ext cx="4572000" cy="954107"/>
          </a:xfrm>
          <a:prstGeom prst="rect">
            <a:avLst/>
          </a:prstGeom>
        </p:spPr>
        <p:txBody>
          <a:bodyPr>
            <a:spAutoFit/>
          </a:bodyPr>
          <a:lstStyle/>
          <a:p>
            <a:pPr algn="r"/>
            <a:r>
              <a:rPr lang="de-DE" sz="1400" b="1" dirty="0" err="1">
                <a:solidFill>
                  <a:schemeClr val="bg2"/>
                </a:solidFill>
              </a:rPr>
              <a:t>Hanseatic</a:t>
            </a:r>
            <a:r>
              <a:rPr lang="de-DE" sz="1400" b="1" dirty="0">
                <a:solidFill>
                  <a:schemeClr val="bg2"/>
                </a:solidFill>
              </a:rPr>
              <a:t> Transport </a:t>
            </a:r>
            <a:r>
              <a:rPr lang="de-DE" sz="1400" b="1" dirty="0" err="1">
                <a:solidFill>
                  <a:schemeClr val="bg2"/>
                </a:solidFill>
              </a:rPr>
              <a:t>Consultancy</a:t>
            </a:r>
            <a:r>
              <a:rPr lang="de-DE" sz="1400" b="1" dirty="0">
                <a:solidFill>
                  <a:schemeClr val="bg2"/>
                </a:solidFill>
              </a:rPr>
              <a:t> </a:t>
            </a:r>
          </a:p>
          <a:p>
            <a:pPr algn="r"/>
            <a:r>
              <a:rPr lang="de-DE" sz="1400" dirty="0">
                <a:solidFill>
                  <a:schemeClr val="bg2"/>
                </a:solidFill>
              </a:rPr>
              <a:t>Dr. </a:t>
            </a:r>
            <a:r>
              <a:rPr lang="de-DE" sz="1400" dirty="0" err="1">
                <a:solidFill>
                  <a:schemeClr val="bg2"/>
                </a:solidFill>
              </a:rPr>
              <a:t>Ninnemann</a:t>
            </a:r>
            <a:r>
              <a:rPr lang="de-DE" sz="1400" dirty="0">
                <a:solidFill>
                  <a:schemeClr val="bg2"/>
                </a:solidFill>
              </a:rPr>
              <a:t> &amp; Dr. Rössler GbR</a:t>
            </a:r>
          </a:p>
          <a:p>
            <a:pPr algn="r"/>
            <a:r>
              <a:rPr lang="de-DE" sz="1400" dirty="0" err="1">
                <a:solidFill>
                  <a:schemeClr val="bg2"/>
                </a:solidFill>
              </a:rPr>
              <a:t>Schopenstehl</a:t>
            </a:r>
            <a:r>
              <a:rPr lang="de-DE" sz="1400" dirty="0">
                <a:solidFill>
                  <a:schemeClr val="bg2"/>
                </a:solidFill>
              </a:rPr>
              <a:t> 15 (Miramar-Haus)</a:t>
            </a:r>
          </a:p>
          <a:p>
            <a:pPr algn="r"/>
            <a:r>
              <a:rPr lang="de-DE" sz="1400" dirty="0" smtClean="0">
                <a:solidFill>
                  <a:schemeClr val="bg2"/>
                </a:solidFill>
              </a:rPr>
              <a:t>20095 </a:t>
            </a:r>
            <a:r>
              <a:rPr lang="de-DE" sz="1400" dirty="0">
                <a:solidFill>
                  <a:schemeClr val="bg2"/>
                </a:solidFill>
              </a:rPr>
              <a:t>Hamburg</a:t>
            </a:r>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4372" y="4509120"/>
            <a:ext cx="2005013" cy="177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6485404" y="2018553"/>
            <a:ext cx="1975028" cy="1061829"/>
          </a:xfrm>
          <a:prstGeom prst="rect">
            <a:avLst/>
          </a:prstGeom>
          <a:noFill/>
        </p:spPr>
        <p:txBody>
          <a:bodyPr wrap="none" rtlCol="0">
            <a:spAutoFit/>
          </a:bodyPr>
          <a:lstStyle>
            <a:defPPr>
              <a:defRPr lang="de-DE"/>
            </a:defPPr>
            <a:lvl1pPr>
              <a:spcBef>
                <a:spcPts val="600"/>
              </a:spcBef>
              <a:defRPr sz="1200" b="1"/>
            </a:lvl1pPr>
          </a:lstStyle>
          <a:p>
            <a:r>
              <a:rPr lang="de-DE" dirty="0"/>
              <a:t>Torsten Tesch</a:t>
            </a:r>
          </a:p>
          <a:p>
            <a:r>
              <a:rPr lang="de-DE" b="0" dirty="0"/>
              <a:t>Senior Consultant</a:t>
            </a:r>
          </a:p>
          <a:p>
            <a:r>
              <a:rPr lang="de-DE" b="0" dirty="0"/>
              <a:t>tesch@htc-consultancy.de</a:t>
            </a:r>
          </a:p>
          <a:p>
            <a:r>
              <a:rPr lang="de-DE" b="0" dirty="0"/>
              <a:t>+49 40 - 1817 5407 </a:t>
            </a:r>
          </a:p>
        </p:txBody>
      </p:sp>
    </p:spTree>
    <p:extLst>
      <p:ext uri="{BB962C8B-B14F-4D97-AF65-F5344CB8AC3E}">
        <p14:creationId xmlns="" xmlns:p14="http://schemas.microsoft.com/office/powerpoint/2010/main" val="83004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 der Untersuchung</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2</a:t>
            </a:fld>
            <a:endParaRPr lang="de-DE"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210036"/>
            <a:ext cx="2880320" cy="4771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779912" y="1268760"/>
            <a:ext cx="5112568" cy="3139321"/>
          </a:xfrm>
          <a:prstGeom prst="rect">
            <a:avLst/>
          </a:prstGeom>
          <a:noFill/>
        </p:spPr>
        <p:txBody>
          <a:bodyPr wrap="square" rtlCol="0">
            <a:spAutoFit/>
          </a:bodyPr>
          <a:lstStyle/>
          <a:p>
            <a:r>
              <a:rPr lang="de-DE" dirty="0" smtClean="0"/>
              <a:t>Darstellung des aktuellen Marktumfelds des Schienengüterverkehrs im Kontext der FBQ-Implementierung?</a:t>
            </a:r>
          </a:p>
          <a:p>
            <a:pPr marL="285750" indent="-285750">
              <a:buFont typeface="Wingdings" panose="05000000000000000000" pitchFamily="2" charset="2"/>
              <a:buChar char="§"/>
            </a:pPr>
            <a:endParaRPr lang="de-DE" dirty="0" smtClean="0"/>
          </a:p>
          <a:p>
            <a:pPr marL="342900" indent="-342900">
              <a:buAutoNum type="arabicPeriod"/>
            </a:pPr>
            <a:r>
              <a:rPr lang="de-DE" dirty="0" smtClean="0"/>
              <a:t>Mengenentwicklung im SGV in den relevanten Zielmärkten S-DK-D</a:t>
            </a:r>
          </a:p>
          <a:p>
            <a:pPr marL="342900" indent="-342900">
              <a:buAutoNum type="arabicPeriod"/>
            </a:pPr>
            <a:endParaRPr lang="de-DE" dirty="0" smtClean="0"/>
          </a:p>
          <a:p>
            <a:pPr marL="342900" indent="-342900">
              <a:buAutoNum type="arabicPeriod"/>
            </a:pPr>
            <a:r>
              <a:rPr lang="de-DE" dirty="0" smtClean="0"/>
              <a:t>Kommerzielle Rahmenbedingungen</a:t>
            </a:r>
          </a:p>
          <a:p>
            <a:pPr marL="342900" indent="-342900">
              <a:buAutoNum type="arabicPeriod"/>
            </a:pPr>
            <a:endParaRPr lang="de-DE" dirty="0" smtClean="0"/>
          </a:p>
          <a:p>
            <a:pPr marL="342900" indent="-342900">
              <a:buAutoNum type="arabicPeriod"/>
            </a:pPr>
            <a:r>
              <a:rPr lang="de-DE" dirty="0" smtClean="0"/>
              <a:t>Betriebliche Effekte und Beseitigung von Engpässen auf der Jütland Route</a:t>
            </a:r>
            <a:endParaRPr lang="de-DE" dirty="0"/>
          </a:p>
        </p:txBody>
      </p:sp>
    </p:spTree>
    <p:extLst>
      <p:ext uri="{BB962C8B-B14F-4D97-AF65-F5344CB8AC3E}">
        <p14:creationId xmlns="" xmlns:p14="http://schemas.microsoft.com/office/powerpoint/2010/main" val="3959964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Untersuchtes Marktgebiet mit Relevanz für FBQ</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3</a:t>
            </a:fld>
            <a:endParaRPr lang="de-DE"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348880"/>
            <a:ext cx="7322736"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Inhaltsplatzhalter 2"/>
          <p:cNvSpPr>
            <a:spLocks noGrp="1"/>
          </p:cNvSpPr>
          <p:nvPr>
            <p:ph idx="1"/>
          </p:nvPr>
        </p:nvSpPr>
        <p:spPr>
          <a:xfrm>
            <a:off x="160338" y="1123950"/>
            <a:ext cx="8569325" cy="4968875"/>
          </a:xfrm>
        </p:spPr>
        <p:txBody>
          <a:bodyPr/>
          <a:lstStyle/>
          <a:p>
            <a:r>
              <a:rPr lang="de-DE" dirty="0" smtClean="0"/>
              <a:t>Deutschland mit großem Abstand größter Schienengüterverkehrsmarkt, Schweden wichtigster Markt in Skandinavien, Dänemark mit untergeordneter Bedeutung </a:t>
            </a:r>
          </a:p>
          <a:p>
            <a:r>
              <a:rPr lang="de-DE" dirty="0" smtClean="0"/>
              <a:t>Gesamt: Seitwärts- bzw. leichte Abwärtsbewegung, kein Wachstumspfad</a:t>
            </a:r>
            <a:endParaRPr lang="de-DE" dirty="0"/>
          </a:p>
        </p:txBody>
      </p:sp>
    </p:spTree>
    <p:extLst>
      <p:ext uri="{BB962C8B-B14F-4D97-AF65-F5344CB8AC3E}">
        <p14:creationId xmlns="" xmlns:p14="http://schemas.microsoft.com/office/powerpoint/2010/main" val="362456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160338" y="1123950"/>
            <a:ext cx="8569325" cy="4968875"/>
          </a:xfrm>
        </p:spPr>
        <p:txBody>
          <a:bodyPr/>
          <a:lstStyle/>
          <a:p>
            <a:r>
              <a:rPr lang="de-DE" dirty="0" smtClean="0"/>
              <a:t>Mengenentwicklung (t) nach der Finanzkrise auf stabilem jedoch niedrigem Niveau</a:t>
            </a:r>
          </a:p>
          <a:p>
            <a:r>
              <a:rPr lang="de-DE" dirty="0" smtClean="0"/>
              <a:t>Leistungsentwicklung (</a:t>
            </a:r>
            <a:r>
              <a:rPr lang="de-DE" dirty="0" err="1" smtClean="0"/>
              <a:t>tkm</a:t>
            </a:r>
            <a:r>
              <a:rPr lang="de-DE" dirty="0" smtClean="0"/>
              <a:t>) seit der Finanzkrise mit klarem Aufwärtstrend</a:t>
            </a:r>
            <a:endParaRPr lang="de-DE" dirty="0"/>
          </a:p>
        </p:txBody>
      </p:sp>
      <p:sp>
        <p:nvSpPr>
          <p:cNvPr id="2" name="Titel 1"/>
          <p:cNvSpPr>
            <a:spLocks noGrp="1"/>
          </p:cNvSpPr>
          <p:nvPr>
            <p:ph type="title"/>
          </p:nvPr>
        </p:nvSpPr>
        <p:spPr/>
        <p:txBody>
          <a:bodyPr/>
          <a:lstStyle/>
          <a:p>
            <a:r>
              <a:rPr lang="de-DE" dirty="0" smtClean="0"/>
              <a:t>Gesamtentwicklung des Schienengüterverkehrs</a:t>
            </a:r>
            <a:br>
              <a:rPr lang="de-DE" dirty="0" smtClean="0"/>
            </a:br>
            <a:r>
              <a:rPr lang="de-DE" dirty="0" smtClean="0"/>
              <a:t>in Dänemark</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4</a:t>
            </a:fld>
            <a:endParaRPr lang="de-DE"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196703"/>
            <a:ext cx="7878296" cy="36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4290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a:xfrm>
            <a:off x="160338" y="1123950"/>
            <a:ext cx="8569325" cy="4968875"/>
          </a:xfrm>
        </p:spPr>
        <p:txBody>
          <a:bodyPr/>
          <a:lstStyle/>
          <a:p>
            <a:r>
              <a:rPr lang="de-DE" dirty="0" smtClean="0"/>
              <a:t>Steigende Transitverkehre zwischen Schweden und Zentraleuropa</a:t>
            </a:r>
          </a:p>
          <a:p>
            <a:r>
              <a:rPr lang="de-DE" dirty="0" smtClean="0"/>
              <a:t>Rückläufige Leistungsentwicklung im grenzüberschreitenden und nationalen Verkehr</a:t>
            </a:r>
            <a:endParaRPr lang="de-DE" dirty="0"/>
          </a:p>
        </p:txBody>
      </p:sp>
      <p:sp>
        <p:nvSpPr>
          <p:cNvPr id="2" name="Titel 1"/>
          <p:cNvSpPr>
            <a:spLocks noGrp="1"/>
          </p:cNvSpPr>
          <p:nvPr>
            <p:ph type="title"/>
          </p:nvPr>
        </p:nvSpPr>
        <p:spPr/>
        <p:txBody>
          <a:bodyPr/>
          <a:lstStyle/>
          <a:p>
            <a:r>
              <a:rPr lang="de-DE" dirty="0"/>
              <a:t>Schienengüterverkehr in </a:t>
            </a:r>
            <a:r>
              <a:rPr lang="de-DE" dirty="0" smtClean="0"/>
              <a:t>Dänemark mit grundlegendem Strukturwandel</a:t>
            </a:r>
            <a:endParaRPr lang="de-DE" dirty="0">
              <a:effectLst/>
            </a:endParaRPr>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5</a:t>
            </a:fld>
            <a:endParaRPr lang="de-D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204864"/>
            <a:ext cx="7891295" cy="36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6421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Grenzüberschreitender Schienengüterverkehr Dänemarks nach ausgewählten Relationen</a:t>
            </a:r>
            <a:endParaRPr lang="de-DE" dirty="0"/>
          </a:p>
        </p:txBody>
      </p:sp>
      <p:sp>
        <p:nvSpPr>
          <p:cNvPr id="3" name="Inhaltsplatzhalter 2"/>
          <p:cNvSpPr>
            <a:spLocks noGrp="1"/>
          </p:cNvSpPr>
          <p:nvPr>
            <p:ph idx="1"/>
          </p:nvPr>
        </p:nvSpPr>
        <p:spPr/>
        <p:txBody>
          <a:bodyPr/>
          <a:lstStyle/>
          <a:p>
            <a:r>
              <a:rPr lang="de-DE" dirty="0" smtClean="0"/>
              <a:t>Gesamtentwicklung: Zwei Abwärtszyklen ab 2005 bzw. ab 2011</a:t>
            </a:r>
          </a:p>
          <a:p>
            <a:r>
              <a:rPr lang="de-DE" dirty="0" smtClean="0"/>
              <a:t>Wesentliche Quelle-Zielgebiete sind Deutschland und Italien (zeitweise)</a:t>
            </a:r>
          </a:p>
          <a:p>
            <a:r>
              <a:rPr lang="de-DE" dirty="0" smtClean="0"/>
              <a:t>Grenzüberschreitender SGV von/nach Schweden von geringer Bedeutung</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6</a:t>
            </a:fld>
            <a:endParaRPr lang="de-DE"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166938"/>
            <a:ext cx="6700588" cy="3350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600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Gesamtentwicklung des Schienengüterverkehrs </a:t>
            </a:r>
            <a:r>
              <a:rPr lang="de-DE" dirty="0" smtClean="0"/>
              <a:t/>
            </a:r>
            <a:br>
              <a:rPr lang="de-DE" dirty="0" smtClean="0"/>
            </a:br>
            <a:r>
              <a:rPr lang="de-DE" dirty="0" smtClean="0"/>
              <a:t>in Schweden</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7</a:t>
            </a:fld>
            <a:endParaRPr lang="de-DE"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1080" y="2205264"/>
            <a:ext cx="7789352" cy="36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Inhaltsplatzhalter 2"/>
          <p:cNvSpPr>
            <a:spLocks noGrp="1"/>
          </p:cNvSpPr>
          <p:nvPr>
            <p:ph idx="1"/>
          </p:nvPr>
        </p:nvSpPr>
        <p:spPr>
          <a:xfrm>
            <a:off x="160338" y="1123950"/>
            <a:ext cx="8569325" cy="4968875"/>
          </a:xfrm>
        </p:spPr>
        <p:txBody>
          <a:bodyPr/>
          <a:lstStyle/>
          <a:p>
            <a:r>
              <a:rPr lang="de-DE" dirty="0" smtClean="0"/>
              <a:t>Rückläufige Leistungsentwicklung (</a:t>
            </a:r>
            <a:r>
              <a:rPr lang="de-DE" dirty="0" err="1" smtClean="0"/>
              <a:t>tkm</a:t>
            </a:r>
            <a:r>
              <a:rPr lang="de-DE" dirty="0" smtClean="0"/>
              <a:t>) seit 2010 nach aufsteigendem Trend vor der Finanzkrise</a:t>
            </a:r>
          </a:p>
          <a:p>
            <a:r>
              <a:rPr lang="de-DE" dirty="0" smtClean="0"/>
              <a:t>Marktanteilsverluste seit Beginn der 1990er auf durchschnittlich rd. 22%</a:t>
            </a:r>
          </a:p>
          <a:p>
            <a:endParaRPr lang="de-DE" dirty="0"/>
          </a:p>
        </p:txBody>
      </p:sp>
    </p:spTree>
    <p:extLst>
      <p:ext uri="{BB962C8B-B14F-4D97-AF65-F5344CB8AC3E}">
        <p14:creationId xmlns="" xmlns:p14="http://schemas.microsoft.com/office/powerpoint/2010/main" val="427080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Schwedens Schienengüterverkehr nach Produktionsformen</a:t>
            </a:r>
            <a:endParaRPr lang="de-DE" dirty="0"/>
          </a:p>
        </p:txBody>
      </p:sp>
      <p:sp>
        <p:nvSpPr>
          <p:cNvPr id="3" name="Inhaltsplatzhalter 2"/>
          <p:cNvSpPr>
            <a:spLocks noGrp="1"/>
          </p:cNvSpPr>
          <p:nvPr>
            <p:ph idx="1"/>
          </p:nvPr>
        </p:nvSpPr>
        <p:spPr/>
        <p:txBody>
          <a:bodyPr/>
          <a:lstStyle/>
          <a:p>
            <a:r>
              <a:rPr lang="de-DE" dirty="0" smtClean="0"/>
              <a:t>Internationaler konventioneller Verkehr mit deutlich rückläufiger Tendenz</a:t>
            </a:r>
          </a:p>
          <a:p>
            <a:r>
              <a:rPr lang="de-DE" dirty="0" smtClean="0"/>
              <a:t>Internationaler kombinierter Verkehr </a:t>
            </a:r>
            <a:r>
              <a:rPr lang="de-DE" dirty="0"/>
              <a:t>mit </a:t>
            </a:r>
            <a:r>
              <a:rPr lang="de-DE" dirty="0" smtClean="0"/>
              <a:t>ebenfalls rückläufiger Tendenz</a:t>
            </a:r>
          </a:p>
          <a:p>
            <a:r>
              <a:rPr lang="de-DE" dirty="0" smtClean="0"/>
              <a:t>Nationaler Güterverkehr mit </a:t>
            </a:r>
            <a:r>
              <a:rPr lang="de-DE" dirty="0" err="1" smtClean="0"/>
              <a:t>Seitswärtsbewegung</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8</a:t>
            </a:fld>
            <a:endParaRPr lang="de-D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9764" y="2204864"/>
            <a:ext cx="7132636" cy="3566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94878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366" t="26616" r="44462" b="16872"/>
          <a:stretch/>
        </p:blipFill>
        <p:spPr bwMode="auto">
          <a:xfrm>
            <a:off x="155575" y="1971073"/>
            <a:ext cx="3840361" cy="31164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t>Gesamtentwicklung des Schienengüterverkehrs </a:t>
            </a:r>
            <a:br>
              <a:rPr lang="de-DE" dirty="0"/>
            </a:br>
            <a:r>
              <a:rPr lang="de-DE" dirty="0"/>
              <a:t>in </a:t>
            </a:r>
            <a:r>
              <a:rPr lang="de-DE" dirty="0" smtClean="0"/>
              <a:t>Deutschland</a:t>
            </a:r>
            <a:endParaRPr lang="de-DE" dirty="0"/>
          </a:p>
        </p:txBody>
      </p:sp>
      <p:sp>
        <p:nvSpPr>
          <p:cNvPr id="4" name="Foliennummernplatzhalter 3"/>
          <p:cNvSpPr>
            <a:spLocks noGrp="1"/>
          </p:cNvSpPr>
          <p:nvPr>
            <p:ph type="sldNum" sz="quarter" idx="10"/>
          </p:nvPr>
        </p:nvSpPr>
        <p:spPr/>
        <p:txBody>
          <a:bodyPr/>
          <a:lstStyle/>
          <a:p>
            <a:pPr>
              <a:defRPr/>
            </a:pPr>
            <a:fld id="{B21710DA-CABD-42E8-A1D4-046DF5129AE1}" type="slidenum">
              <a:rPr lang="de-DE" smtClean="0"/>
              <a:pPr>
                <a:defRPr/>
              </a:pPr>
              <a:t>9</a:t>
            </a:fld>
            <a:endParaRPr lang="de-DE" dirty="0"/>
          </a:p>
        </p:txBody>
      </p:sp>
      <p:sp>
        <p:nvSpPr>
          <p:cNvPr id="6" name="AutoShape 2" descr="https://webmail.bsws.de/?_task=mail&amp;_action=get&amp;_mbox=INBOX&amp;_uid=2154&amp;_part=2&amp;_embed=1&amp;_mimeclass=image"/>
          <p:cNvSpPr>
            <a:spLocks noChangeAspect="1" noChangeArrowheads="1"/>
          </p:cNvSpPr>
          <p:nvPr/>
        </p:nvSpPr>
        <p:spPr bwMode="auto">
          <a:xfrm>
            <a:off x="155575" y="-350838"/>
            <a:ext cx="1476375" cy="733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960" y="1446892"/>
            <a:ext cx="1008112" cy="5008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hteck 6"/>
          <p:cNvSpPr/>
          <p:nvPr/>
        </p:nvSpPr>
        <p:spPr>
          <a:xfrm>
            <a:off x="251520" y="4975284"/>
            <a:ext cx="2164375" cy="253916"/>
          </a:xfrm>
          <a:prstGeom prst="rect">
            <a:avLst/>
          </a:prstGeom>
        </p:spPr>
        <p:txBody>
          <a:bodyPr wrap="none">
            <a:spAutoFit/>
          </a:bodyPr>
          <a:lstStyle/>
          <a:p>
            <a:r>
              <a:rPr lang="de-DE" sz="1050" dirty="0" smtClean="0"/>
              <a:t>Quelle: http</a:t>
            </a:r>
            <a:r>
              <a:rPr lang="de-DE" sz="1050" dirty="0"/>
              <a:t>://www.eurailpress.de</a:t>
            </a: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81896" y="2527012"/>
            <a:ext cx="5054600" cy="252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hteck 19"/>
          <p:cNvSpPr/>
          <p:nvPr/>
        </p:nvSpPr>
        <p:spPr bwMode="auto">
          <a:xfrm>
            <a:off x="3960998" y="2210544"/>
            <a:ext cx="5075498" cy="2819690"/>
          </a:xfrm>
          <a:prstGeom prst="rect">
            <a:avLst/>
          </a:prstGeom>
          <a:noFill/>
          <a:ln w="9525" cap="flat" cmpd="sng" algn="ctr">
            <a:solidFill>
              <a:schemeClr val="bg2">
                <a:lumMod val="60000"/>
                <a:lumOff val="40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3" name="Rechteck 2"/>
          <p:cNvSpPr/>
          <p:nvPr/>
        </p:nvSpPr>
        <p:spPr>
          <a:xfrm>
            <a:off x="3960998" y="1456527"/>
            <a:ext cx="4572000" cy="584775"/>
          </a:xfrm>
          <a:prstGeom prst="rect">
            <a:avLst/>
          </a:prstGeom>
        </p:spPr>
        <p:txBody>
          <a:bodyPr>
            <a:spAutoFit/>
          </a:bodyPr>
          <a:lstStyle/>
          <a:p>
            <a:r>
              <a:rPr lang="de-DE" sz="1600" dirty="0"/>
              <a:t>Trotz politischer Förderung und eines prinzipiell funktionierenden Wettbewerbs kein Modal </a:t>
            </a:r>
            <a:r>
              <a:rPr lang="de-DE" sz="1600" dirty="0" err="1"/>
              <a:t>Shift</a:t>
            </a:r>
            <a:endParaRPr lang="de-DE" sz="1600" dirty="0"/>
          </a:p>
        </p:txBody>
      </p:sp>
    </p:spTree>
    <p:extLst>
      <p:ext uri="{BB962C8B-B14F-4D97-AF65-F5344CB8AC3E}">
        <p14:creationId xmlns="" xmlns:p14="http://schemas.microsoft.com/office/powerpoint/2010/main" val="165986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HTC-Präsentation">
  <a:themeElements>
    <a:clrScheme name="HTC-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TC-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HTC-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TC-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TC-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TC-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TC-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TC-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TC-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TC-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TC-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TC-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TC-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TC-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Bildschirmpräsentation (4:3)</PresentationFormat>
  <Paragraphs>107</Paragraphs>
  <Slides>15</Slides>
  <Notes>1</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HTC-Präsentation</vt:lpstr>
      <vt:lpstr>Folie 1</vt:lpstr>
      <vt:lpstr>Ziel der Untersuchung</vt:lpstr>
      <vt:lpstr>Untersuchtes Marktgebiet mit Relevanz für FBQ</vt:lpstr>
      <vt:lpstr>Gesamtentwicklung des Schienengüterverkehrs in Dänemark</vt:lpstr>
      <vt:lpstr>Schienengüterverkehr in Dänemark mit grundlegendem Strukturwandel</vt:lpstr>
      <vt:lpstr>Grenzüberschreitender Schienengüterverkehr Dänemarks nach ausgewählten Relationen</vt:lpstr>
      <vt:lpstr>Gesamtentwicklung des Schienengüterverkehrs  in Schweden</vt:lpstr>
      <vt:lpstr>Schwedens Schienengüterverkehr nach Produktionsformen</vt:lpstr>
      <vt:lpstr>Gesamtentwicklung des Schienengüterverkehrs  in Deutschland</vt:lpstr>
      <vt:lpstr>Marktanteile im SGV ausgewählter Länder</vt:lpstr>
      <vt:lpstr>Vielfältige Ursachen für die Marktentwicklung –  Beispiel Deutschland</vt:lpstr>
      <vt:lpstr>Engpässe auf der Jütland Route</vt:lpstr>
      <vt:lpstr>Kommerzielle Rahmenbedingungen Jütland vs. FBQ </vt:lpstr>
      <vt:lpstr>Kurzfristig notwendige Berücksichtigung aktueller Informationen</vt:lpstr>
      <vt:lpstr>Ihre Ansprechpartner bei HTC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user</dc:creator>
  <cp:lastModifiedBy>jsengespeik</cp:lastModifiedBy>
  <cp:revision>1364</cp:revision>
  <cp:lastPrinted>2015-03-17T12:03:14Z</cp:lastPrinted>
  <dcterms:created xsi:type="dcterms:W3CDTF">2008-10-19T15:15:12Z</dcterms:created>
  <dcterms:modified xsi:type="dcterms:W3CDTF">2016-03-14T09:23:04Z</dcterms:modified>
</cp:coreProperties>
</file>